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1" r:id="rId3"/>
    <p:sldId id="268" r:id="rId4"/>
    <p:sldId id="276" r:id="rId5"/>
    <p:sldId id="263" r:id="rId6"/>
    <p:sldId id="264" r:id="rId7"/>
    <p:sldId id="265" r:id="rId8"/>
    <p:sldId id="266" r:id="rId9"/>
    <p:sldId id="259" r:id="rId10"/>
    <p:sldId id="260" r:id="rId11"/>
    <p:sldId id="258" r:id="rId12"/>
    <p:sldId id="267" r:id="rId13"/>
    <p:sldId id="257" r:id="rId14"/>
    <p:sldId id="270" r:id="rId15"/>
    <p:sldId id="269" r:id="rId16"/>
    <p:sldId id="271"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autoAdjust="0"/>
    <p:restoredTop sz="60606" autoAdjust="0"/>
  </p:normalViewPr>
  <p:slideViewPr>
    <p:cSldViewPr snapToGrid="0">
      <p:cViewPr>
        <p:scale>
          <a:sx n="74" d="100"/>
          <a:sy n="74" d="100"/>
        </p:scale>
        <p:origin x="-202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Sheet1!$E$7:$E$10</c:f>
              <c:strCache>
                <c:ptCount val="4"/>
                <c:pt idx="0">
                  <c:v>Wheelabrator Baltimore</c:v>
                </c:pt>
                <c:pt idx="1">
                  <c:v>Grace - Davison Chemical</c:v>
                </c:pt>
                <c:pt idx="2">
                  <c:v>American Sugar Refining</c:v>
                </c:pt>
                <c:pt idx="3">
                  <c:v>National Gypsum Company</c:v>
                </c:pt>
              </c:strCache>
            </c:strRef>
          </c:cat>
          <c:val>
            <c:numRef>
              <c:f>Sheet1!$F$7:$F$10</c:f>
              <c:numCache>
                <c:formatCode>General</c:formatCode>
                <c:ptCount val="4"/>
                <c:pt idx="0">
                  <c:v>1630.5456365457214</c:v>
                </c:pt>
                <c:pt idx="1">
                  <c:v>780.68542759184004</c:v>
                </c:pt>
                <c:pt idx="2">
                  <c:v>495.978978204687</c:v>
                </c:pt>
                <c:pt idx="3">
                  <c:v>154.43872730000001</c:v>
                </c:pt>
              </c:numCache>
            </c:numRef>
          </c:val>
        </c:ser>
        <c:dLbls>
          <c:showLegendKey val="0"/>
          <c:showVal val="0"/>
          <c:showCatName val="0"/>
          <c:showSerName val="0"/>
          <c:showPercent val="0"/>
          <c:showBubbleSize val="0"/>
        </c:dLbls>
        <c:gapWidth val="100"/>
        <c:overlap val="-24"/>
        <c:axId val="34889728"/>
        <c:axId val="34891264"/>
      </c:barChart>
      <c:catAx>
        <c:axId val="3488972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4891264"/>
        <c:crosses val="autoZero"/>
        <c:auto val="1"/>
        <c:lblAlgn val="ctr"/>
        <c:lblOffset val="100"/>
        <c:noMultiLvlLbl val="0"/>
      </c:catAx>
      <c:valAx>
        <c:axId val="34891264"/>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crossAx val="3488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Sheet1!$E$12:$E$15</c:f>
              <c:strCache>
                <c:ptCount val="4"/>
                <c:pt idx="0">
                  <c:v>Wheelabrator Baltimore, LP</c:v>
                </c:pt>
                <c:pt idx="1">
                  <c:v>American Sugar Refining</c:v>
                </c:pt>
                <c:pt idx="2">
                  <c:v>Veolia Energy</c:v>
                </c:pt>
                <c:pt idx="3">
                  <c:v>Curtis Bay Rail Yard </c:v>
                </c:pt>
              </c:strCache>
            </c:strRef>
          </c:cat>
          <c:val>
            <c:numRef>
              <c:f>Sheet1!$F$12:$F$15</c:f>
              <c:numCache>
                <c:formatCode>General</c:formatCode>
                <c:ptCount val="4"/>
                <c:pt idx="0">
                  <c:v>1133.5429999999999</c:v>
                </c:pt>
                <c:pt idx="1">
                  <c:v>126.21235</c:v>
                </c:pt>
                <c:pt idx="2">
                  <c:v>103.18517</c:v>
                </c:pt>
                <c:pt idx="3">
                  <c:v>79.5</c:v>
                </c:pt>
              </c:numCache>
            </c:numRef>
          </c:val>
        </c:ser>
        <c:dLbls>
          <c:showLegendKey val="0"/>
          <c:showVal val="0"/>
          <c:showCatName val="0"/>
          <c:showSerName val="0"/>
          <c:showPercent val="0"/>
          <c:showBubbleSize val="0"/>
        </c:dLbls>
        <c:gapWidth val="100"/>
        <c:overlap val="-24"/>
        <c:axId val="34925568"/>
        <c:axId val="36397824"/>
      </c:barChart>
      <c:catAx>
        <c:axId val="349255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6397824"/>
        <c:crosses val="autoZero"/>
        <c:auto val="1"/>
        <c:lblAlgn val="ctr"/>
        <c:lblOffset val="100"/>
        <c:noMultiLvlLbl val="0"/>
      </c:catAx>
      <c:valAx>
        <c:axId val="36397824"/>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crossAx val="3492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Sheet1!$E$2:$E$5</c:f>
              <c:strCache>
                <c:ptCount val="4"/>
                <c:pt idx="0">
                  <c:v>Wheelabrator Baltimore</c:v>
                </c:pt>
                <c:pt idx="1">
                  <c:v>Amerada Hess</c:v>
                </c:pt>
                <c:pt idx="2">
                  <c:v>Constellation Energy Group</c:v>
                </c:pt>
                <c:pt idx="3">
                  <c:v>Johns Hopkins Hospital</c:v>
                </c:pt>
              </c:strCache>
            </c:strRef>
          </c:cat>
          <c:val>
            <c:numRef>
              <c:f>Sheet1!$F$2:$F$5</c:f>
              <c:numCache>
                <c:formatCode>General</c:formatCode>
                <c:ptCount val="4"/>
                <c:pt idx="0">
                  <c:v>261.29700000000003</c:v>
                </c:pt>
                <c:pt idx="1">
                  <c:v>35.320518999999997</c:v>
                </c:pt>
                <c:pt idx="2">
                  <c:v>6.0815000000000001</c:v>
                </c:pt>
                <c:pt idx="3">
                  <c:v>4.8267949999999997</c:v>
                </c:pt>
              </c:numCache>
            </c:numRef>
          </c:val>
        </c:ser>
        <c:dLbls>
          <c:showLegendKey val="0"/>
          <c:showVal val="0"/>
          <c:showCatName val="0"/>
          <c:showSerName val="0"/>
          <c:showPercent val="0"/>
          <c:showBubbleSize val="0"/>
        </c:dLbls>
        <c:gapWidth val="100"/>
        <c:overlap val="-24"/>
        <c:axId val="37524608"/>
        <c:axId val="37526144"/>
      </c:barChart>
      <c:catAx>
        <c:axId val="375246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7526144"/>
        <c:crosses val="autoZero"/>
        <c:auto val="1"/>
        <c:lblAlgn val="ctr"/>
        <c:lblOffset val="100"/>
        <c:noMultiLvlLbl val="0"/>
      </c:catAx>
      <c:valAx>
        <c:axId val="37526144"/>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crossAx val="375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Sheet1!$E$17:$E$20</c:f>
              <c:strCache>
                <c:ptCount val="4"/>
                <c:pt idx="0">
                  <c:v>Grace - Davison Chemical</c:v>
                </c:pt>
                <c:pt idx="1">
                  <c:v>American Sugar Refining</c:v>
                </c:pt>
                <c:pt idx="2">
                  <c:v>Wheelabrator Baltimore</c:v>
                </c:pt>
                <c:pt idx="3">
                  <c:v>United States Gypsum Company</c:v>
                </c:pt>
              </c:strCache>
            </c:strRef>
          </c:cat>
          <c:val>
            <c:numRef>
              <c:f>Sheet1!$F$17:$F$20</c:f>
              <c:numCache>
                <c:formatCode>General</c:formatCode>
                <c:ptCount val="4"/>
                <c:pt idx="0">
                  <c:v>125.4658</c:v>
                </c:pt>
                <c:pt idx="1">
                  <c:v>22.291183</c:v>
                </c:pt>
                <c:pt idx="2">
                  <c:v>19.02561</c:v>
                </c:pt>
                <c:pt idx="3">
                  <c:v>12.29599</c:v>
                </c:pt>
              </c:numCache>
            </c:numRef>
          </c:val>
        </c:ser>
        <c:dLbls>
          <c:showLegendKey val="0"/>
          <c:showVal val="0"/>
          <c:showCatName val="0"/>
          <c:showSerName val="0"/>
          <c:showPercent val="0"/>
          <c:showBubbleSize val="0"/>
        </c:dLbls>
        <c:gapWidth val="100"/>
        <c:overlap val="-24"/>
        <c:axId val="37679488"/>
        <c:axId val="37681024"/>
      </c:barChart>
      <c:catAx>
        <c:axId val="376794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37681024"/>
        <c:crosses val="autoZero"/>
        <c:auto val="1"/>
        <c:lblAlgn val="ctr"/>
        <c:lblOffset val="100"/>
        <c:noMultiLvlLbl val="0"/>
      </c:catAx>
      <c:valAx>
        <c:axId val="37681024"/>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crossAx val="3767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C39E0-1F71-44CB-BFC6-8C87086B4F6D}"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EFABD-0A07-465C-A5A0-8F6654A462A4}" type="slidenum">
              <a:rPr lang="en-US" smtClean="0"/>
              <a:t>‹#›</a:t>
            </a:fld>
            <a:endParaRPr lang="en-US"/>
          </a:p>
        </p:txBody>
      </p:sp>
    </p:spTree>
    <p:extLst>
      <p:ext uri="{BB962C8B-B14F-4D97-AF65-F5344CB8AC3E}">
        <p14:creationId xmlns:p14="http://schemas.microsoft.com/office/powerpoint/2010/main" val="95074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Ask: What are some problems with landfills?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Answers: Landfills</a:t>
            </a:r>
            <a:r>
              <a:rPr lang="en-US" baseline="0" dirty="0" smtClean="0"/>
              <a:t> often are massive, stink (straight-up stank), and always will leak at some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 This lead to a much</a:t>
            </a:r>
            <a:r>
              <a:rPr lang="en-US" altLang="en-US" baseline="0" dirty="0" smtClean="0"/>
              <a:t> greater interest in incineration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2</a:t>
            </a:fld>
            <a:endParaRPr lang="en-US"/>
          </a:p>
        </p:txBody>
      </p:sp>
    </p:spTree>
    <p:extLst>
      <p:ext uri="{BB962C8B-B14F-4D97-AF65-F5344CB8AC3E}">
        <p14:creationId xmlns:p14="http://schemas.microsoft.com/office/powerpoint/2010/main" val="233814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tons of ash for every 100 tons of</a:t>
            </a:r>
            <a:r>
              <a:rPr lang="en-US" baseline="0" dirty="0" smtClean="0"/>
              <a:t> waste – 70 percent reduction, but still dealing with ash (90% volume reduction)</a:t>
            </a:r>
          </a:p>
          <a:p>
            <a:endParaRPr lang="en-US" baseline="0" dirty="0" smtClean="0"/>
          </a:p>
          <a:p>
            <a:endParaRPr lang="en-US" baseline="0" dirty="0" smtClean="0"/>
          </a:p>
          <a:p>
            <a:r>
              <a:rPr lang="en-US" baseline="0" dirty="0" smtClean="0"/>
              <a:t>ZWA: Still can get 90% volume reduction, but without as much pollution and no ash to handle, </a:t>
            </a:r>
          </a:p>
        </p:txBody>
      </p:sp>
      <p:sp>
        <p:nvSpPr>
          <p:cNvPr id="4" name="Slide Number Placeholder 3"/>
          <p:cNvSpPr>
            <a:spLocks noGrp="1"/>
          </p:cNvSpPr>
          <p:nvPr>
            <p:ph type="sldNum" sz="quarter" idx="10"/>
          </p:nvPr>
        </p:nvSpPr>
        <p:spPr/>
        <p:txBody>
          <a:bodyPr/>
          <a:lstStyle/>
          <a:p>
            <a:fld id="{A287922D-0782-42F7-B900-000C170F9CB4}" type="slidenum">
              <a:rPr lang="en-US" smtClean="0"/>
              <a:t>14</a:t>
            </a:fld>
            <a:endParaRPr lang="en-US"/>
          </a:p>
        </p:txBody>
      </p:sp>
    </p:spTree>
    <p:extLst>
      <p:ext uri="{BB962C8B-B14F-4D97-AF65-F5344CB8AC3E}">
        <p14:creationId xmlns:p14="http://schemas.microsoft.com/office/powerpoint/2010/main" val="18847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EFABD-0A07-465C-A5A0-8F6654A462A4}" type="slidenum">
              <a:rPr lang="en-US" smtClean="0"/>
              <a:t>15</a:t>
            </a:fld>
            <a:endParaRPr lang="en-US"/>
          </a:p>
        </p:txBody>
      </p:sp>
    </p:spTree>
    <p:extLst>
      <p:ext uri="{BB962C8B-B14F-4D97-AF65-F5344CB8AC3E}">
        <p14:creationId xmlns:p14="http://schemas.microsoft.com/office/powerpoint/2010/main" val="322220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baseline="0" dirty="0" smtClean="0">
                <a:solidFill>
                  <a:schemeClr val="dk1"/>
                </a:solidFill>
                <a:latin typeface="+mn-lt"/>
                <a:ea typeface="Calibri"/>
                <a:cs typeface="Calibri"/>
                <a:sym typeface="Calibri"/>
              </a:rPr>
              <a:t>Research conducted by the Institute for Local Self-Reliance (Pay Dirt, 2013) found that composting yields 4.1 jobs per 10,000 tons of material</a:t>
            </a:r>
            <a:br>
              <a:rPr lang="en-US" sz="1200" b="0" i="0" u="none" strike="noStrike" cap="none" baseline="0" dirty="0" smtClean="0">
                <a:solidFill>
                  <a:schemeClr val="dk1"/>
                </a:solidFill>
                <a:latin typeface="+mn-lt"/>
                <a:ea typeface="Calibri"/>
                <a:cs typeface="Calibri"/>
                <a:sym typeface="Calibri"/>
              </a:rPr>
            </a:br>
            <a:r>
              <a:rPr lang="en-US" sz="1200" b="0" i="0" u="none" strike="noStrike" cap="none" baseline="0" dirty="0" smtClean="0">
                <a:solidFill>
                  <a:schemeClr val="dk1"/>
                </a:solidFill>
                <a:latin typeface="+mn-lt"/>
                <a:ea typeface="Calibri"/>
                <a:cs typeface="Calibri"/>
                <a:sym typeface="Calibri"/>
              </a:rPr>
              <a:t>Landfilling – 2.1</a:t>
            </a:r>
            <a:br>
              <a:rPr lang="en-US" sz="1200" b="0" i="0" u="none" strike="noStrike" cap="none" baseline="0" dirty="0" smtClean="0">
                <a:solidFill>
                  <a:schemeClr val="dk1"/>
                </a:solidFill>
                <a:latin typeface="+mn-lt"/>
                <a:ea typeface="Calibri"/>
                <a:cs typeface="Calibri"/>
                <a:sym typeface="Calibri"/>
              </a:rPr>
            </a:br>
            <a:r>
              <a:rPr lang="en-US" sz="1200" b="0" i="0" u="none" strike="noStrike" cap="none" baseline="0" dirty="0" smtClean="0">
                <a:solidFill>
                  <a:schemeClr val="dk1"/>
                </a:solidFill>
                <a:latin typeface="+mn-lt"/>
                <a:ea typeface="Calibri"/>
                <a:cs typeface="Calibri"/>
                <a:sym typeface="Calibri"/>
              </a:rPr>
              <a:t>Incineration 1.2</a:t>
            </a:r>
          </a:p>
          <a:p>
            <a:pPr marL="0" marR="0" lvl="0" indent="0" algn="l" rtl="0">
              <a:spcBef>
                <a:spcPts val="0"/>
              </a:spcBef>
              <a:buSzPct val="25000"/>
              <a:buNone/>
            </a:pPr>
            <a:r>
              <a:rPr lang="en-US" sz="1200" b="0" i="0" u="none" strike="noStrike" cap="none" baseline="0" dirty="0" smtClean="0">
                <a:solidFill>
                  <a:schemeClr val="dk1"/>
                </a:solidFill>
                <a:latin typeface="+mn-lt"/>
                <a:ea typeface="Calibri"/>
                <a:cs typeface="Calibri"/>
                <a:sym typeface="Calibri"/>
              </a:rPr>
              <a:t/>
            </a:r>
            <a:br>
              <a:rPr lang="en-US" sz="1200" b="0" i="0" u="none" strike="noStrike" cap="none" baseline="0" dirty="0" smtClean="0">
                <a:solidFill>
                  <a:schemeClr val="dk1"/>
                </a:solidFill>
                <a:latin typeface="+mn-lt"/>
                <a:ea typeface="Calibri"/>
                <a:cs typeface="Calibri"/>
                <a:sym typeface="Calibri"/>
              </a:rPr>
            </a:br>
            <a:r>
              <a:rPr lang="en-US" sz="1200" b="0" i="0" u="none" strike="noStrike" cap="none" baseline="0" dirty="0" smtClean="0">
                <a:solidFill>
                  <a:schemeClr val="dk1"/>
                </a:solidFill>
                <a:latin typeface="+mn-lt"/>
                <a:ea typeface="Calibri"/>
                <a:cs typeface="Calibri"/>
                <a:sym typeface="Calibri"/>
              </a:rPr>
              <a:t/>
            </a:r>
            <a:br>
              <a:rPr lang="en-US" sz="1200" b="0" i="0" u="none" strike="noStrike" cap="none" baseline="0" dirty="0" smtClean="0">
                <a:solidFill>
                  <a:schemeClr val="dk1"/>
                </a:solidFill>
                <a:latin typeface="+mn-lt"/>
                <a:ea typeface="Calibri"/>
                <a:cs typeface="Calibri"/>
                <a:sym typeface="Calibri"/>
              </a:rPr>
            </a:br>
            <a:r>
              <a:rPr lang="en-US" sz="1200" b="0" i="0" u="none" strike="noStrike" cap="none" baseline="0" dirty="0" smtClean="0">
                <a:solidFill>
                  <a:schemeClr val="dk1"/>
                </a:solidFill>
                <a:latin typeface="+mn-lt"/>
                <a:ea typeface="Calibri"/>
                <a:cs typeface="Calibri"/>
                <a:sym typeface="Calibri"/>
              </a:rPr>
              <a:t>The City  mention</a:t>
            </a:r>
            <a:r>
              <a:rPr lang="en-US" dirty="0" smtClean="0"/>
              <a:t>s in its Ten-Year Solid Waste Plan interest in having its own composting center; concerned about capital costs and finding partners</a:t>
            </a:r>
          </a:p>
          <a:p>
            <a:pPr marL="0" marR="0" lvl="0" indent="0" algn="l" rtl="0">
              <a:spcBef>
                <a:spcPts val="0"/>
              </a:spcBef>
              <a:buSzPct val="25000"/>
              <a:buNone/>
            </a:pPr>
            <a:endParaRPr lang="en-US" dirty="0" smtClean="0"/>
          </a:p>
          <a:p>
            <a:pPr marL="0" marR="0" lvl="0" indent="0" algn="l" rtl="0">
              <a:spcBef>
                <a:spcPts val="0"/>
              </a:spcBef>
              <a:buSzPct val="25000"/>
              <a:buNone/>
            </a:pPr>
            <a:r>
              <a:rPr lang="en-US" dirty="0" smtClean="0"/>
              <a:t>Material Recovery, Biological Treatment is a process to pre-treat leftover waste before landfilling in order to recover additional materials for recycling and minimize the impacts from landfilling. </a:t>
            </a:r>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16</a:t>
            </a:fld>
            <a:endParaRPr lang="en-US"/>
          </a:p>
        </p:txBody>
      </p:sp>
    </p:spTree>
    <p:extLst>
      <p:ext uri="{BB962C8B-B14F-4D97-AF65-F5344CB8AC3E}">
        <p14:creationId xmlns:p14="http://schemas.microsoft.com/office/powerpoint/2010/main" val="381847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CBE</a:t>
            </a:r>
            <a:r>
              <a:rPr lang="en-US" baseline="0" dirty="0" smtClean="0"/>
              <a:t> – The largest medical waste incinerator in the US; burns up to 70 tons daily, Over 400 violations in the last two years before it was bought in 2005</a:t>
            </a:r>
          </a:p>
          <a:p>
            <a:endParaRPr lang="en-US" baseline="0" dirty="0" smtClean="0"/>
          </a:p>
          <a:p>
            <a:r>
              <a:rPr lang="en-US" baseline="0" dirty="0" smtClean="0"/>
              <a:t>No new pollution controls at </a:t>
            </a:r>
            <a:r>
              <a:rPr lang="en-US" baseline="0" dirty="0" err="1" smtClean="0"/>
              <a:t>Wheelabrator</a:t>
            </a:r>
            <a:r>
              <a:rPr lang="en-US" baseline="0" dirty="0" smtClean="0"/>
              <a:t> since 2000/01</a:t>
            </a:r>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 NOx</a:t>
            </a:r>
            <a:r>
              <a:rPr lang="en-US" b="1" baseline="0" dirty="0" smtClean="0"/>
              <a:t>, and SO2  are the only local pollutants continuously monitored at </a:t>
            </a:r>
            <a:r>
              <a:rPr lang="en-US" b="1" baseline="0" dirty="0" err="1" smtClean="0"/>
              <a:t>Wheelabrator</a:t>
            </a:r>
            <a:r>
              <a:rPr lang="en-US" b="1" baseline="0" dirty="0" smtClean="0"/>
              <a:t> </a:t>
            </a:r>
            <a:endParaRPr lang="en-US" b="1" dirty="0" smtClean="0"/>
          </a:p>
          <a:p>
            <a:endParaRPr lang="en-US" dirty="0" smtClean="0"/>
          </a:p>
          <a:p>
            <a:r>
              <a:rPr lang="en-US" sz="1200" i="1" kern="1200" dirty="0" smtClean="0">
                <a:solidFill>
                  <a:schemeClr val="tx1"/>
                </a:solidFill>
                <a:effectLst/>
                <a:latin typeface="+mn-lt"/>
                <a:ea typeface="+mn-ea"/>
                <a:cs typeface="+mn-cs"/>
              </a:rPr>
              <a:t>Md. ENVIRONMENT Code Ann. § 2-104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ENVIRONMENT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TITLE 2.  AMBIENT AIR QUALITY CONTROL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SUBTITLE 1.  DEFINITIONS; GENERAL PROVISIONS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2-104. Powers of political subdivisions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 Adopting ordinances, rules, or regulations.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(1) Except as provided in this section, this title does not limit the power of a political subdivision to adopt ordinances, rules, or regulations that set emission standards or ambient air quality standards.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(2) A political subdivision may not adopt any ordinance, rule, or regulation that sets an emission standard or ambient air quality standard less stringent than the standards set by the Department under this title.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Requesting rules or regulations. -- The governing body of any political subdivision may ask the Department to adopt rules and regulations that set more restrictive emission standards or ambient air quality standards in that political subdivision.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HISTORY:</a:t>
            </a:r>
            <a:r>
              <a:rPr lang="en-US" sz="1200" kern="1200" dirty="0" smtClean="0">
                <a:solidFill>
                  <a:schemeClr val="tx1"/>
                </a:solidFill>
                <a:effectLst/>
                <a:latin typeface="+mn-lt"/>
                <a:ea typeface="+mn-ea"/>
                <a:cs typeface="+mn-cs"/>
              </a:rPr>
              <a:t> An. Code 1957, art. 43, §§ 693, 705; 1982, </a:t>
            </a:r>
            <a:r>
              <a:rPr lang="en-US" sz="1200" kern="1200" dirty="0" err="1" smtClean="0">
                <a:solidFill>
                  <a:schemeClr val="tx1"/>
                </a:solidFill>
                <a:effectLst/>
                <a:latin typeface="+mn-lt"/>
                <a:ea typeface="+mn-ea"/>
                <a:cs typeface="+mn-cs"/>
              </a:rPr>
              <a:t>ch.</a:t>
            </a:r>
            <a:r>
              <a:rPr lang="en-US" sz="1200" kern="1200" dirty="0" smtClean="0">
                <a:solidFill>
                  <a:schemeClr val="tx1"/>
                </a:solidFill>
                <a:effectLst/>
                <a:latin typeface="+mn-lt"/>
                <a:ea typeface="+mn-ea"/>
                <a:cs typeface="+mn-cs"/>
              </a:rPr>
              <a:t> 240, § 2.</a:t>
            </a:r>
            <a:endParaRPr lang="en-US" b="1" dirty="0" smtClean="0"/>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17</a:t>
            </a:fld>
            <a:endParaRPr lang="en-US"/>
          </a:p>
        </p:txBody>
      </p:sp>
    </p:spTree>
    <p:extLst>
      <p:ext uri="{BB962C8B-B14F-4D97-AF65-F5344CB8AC3E}">
        <p14:creationId xmlns:p14="http://schemas.microsoft.com/office/powerpoint/2010/main" val="283602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Funds come from the </a:t>
            </a:r>
            <a:r>
              <a:rPr lang="en-US" sz="1200" kern="1200" dirty="0" err="1" smtClean="0">
                <a:solidFill>
                  <a:schemeClr val="tx1"/>
                </a:solidFill>
                <a:effectLst/>
                <a:latin typeface="+mn-lt"/>
                <a:ea typeface="+mn-ea"/>
                <a:cs typeface="+mn-cs"/>
              </a:rPr>
              <a:t>Wheelabrator</a:t>
            </a:r>
            <a:r>
              <a:rPr lang="en-US" sz="1200" kern="1200" dirty="0" smtClean="0">
                <a:solidFill>
                  <a:schemeClr val="tx1"/>
                </a:solidFill>
                <a:effectLst/>
                <a:latin typeface="+mn-lt"/>
                <a:ea typeface="+mn-ea"/>
                <a:cs typeface="+mn-cs"/>
              </a:rPr>
              <a:t> account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CBF shall be committed to various projects advocated by members of the given community and their respective legislator, such as community gardens to help diminish Baltimore City’s food desert epidemic; the purchase and planting of trees to improve air quality and the aesthetic of a community; or ground-facing streetlights to diminish light pollution and minimize potential crime locations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Collaboration</a:t>
            </a:r>
            <a:r>
              <a:rPr lang="en-US" sz="1200" kern="1200" baseline="0" dirty="0" smtClean="0">
                <a:solidFill>
                  <a:schemeClr val="tx1"/>
                </a:solidFill>
                <a:effectLst/>
                <a:latin typeface="+mn-lt"/>
                <a:ea typeface="+mn-ea"/>
                <a:cs typeface="+mn-cs"/>
              </a:rPr>
              <a:t> on the EC with organizations like United Workers, Blue Water Baltimore, and Clean Water Action</a:t>
            </a:r>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19</a:t>
            </a:fld>
            <a:endParaRPr lang="en-US"/>
          </a:p>
        </p:txBody>
      </p:sp>
    </p:spTree>
    <p:extLst>
      <p:ext uri="{BB962C8B-B14F-4D97-AF65-F5344CB8AC3E}">
        <p14:creationId xmlns:p14="http://schemas.microsoft.com/office/powerpoint/2010/main" val="277750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dirty="0" smtClean="0"/>
              <a:t>http://www.energyjustice.net/incineration</a:t>
            </a:r>
          </a:p>
          <a:p>
            <a:endParaRPr lang="en-US" altLang="en-US" dirty="0" smtClean="0"/>
          </a:p>
          <a:p>
            <a:r>
              <a:rPr lang="en-US" sz="1200" b="0" i="0" kern="1200" dirty="0" smtClean="0">
                <a:solidFill>
                  <a:schemeClr val="tx1"/>
                </a:solidFill>
                <a:effectLst/>
                <a:latin typeface="+mn-lt"/>
                <a:ea typeface="+mn-ea"/>
                <a:cs typeface="+mn-cs"/>
              </a:rPr>
              <a:t>Incineration is the most expensive and polluting way to make energy or to manage waste (mention</a:t>
            </a:r>
            <a:r>
              <a:rPr lang="en-US" sz="1200" b="0" i="0" kern="1200" baseline="0" dirty="0" smtClean="0">
                <a:solidFill>
                  <a:schemeClr val="tx1"/>
                </a:solidFill>
                <a:effectLst/>
                <a:latin typeface="+mn-lt"/>
                <a:ea typeface="+mn-ea"/>
                <a:cs typeface="+mn-cs"/>
              </a:rPr>
              <a:t> put-or-pay, bankruptcy in Harrisburg, near-bankruptcy in Detroit)</a:t>
            </a:r>
            <a:endParaRPr lang="en-US" sz="1200" b="0" i="0" kern="1200" dirty="0" smtClean="0">
              <a:solidFill>
                <a:schemeClr val="tx1"/>
              </a:solidFill>
              <a:effectLst/>
              <a:latin typeface="+mn-lt"/>
              <a:ea typeface="+mn-ea"/>
              <a:cs typeface="+mn-cs"/>
            </a:endParaRPr>
          </a:p>
          <a:p>
            <a:endParaRPr lang="en-US" alt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They are inherently more complicated to operate and the cost gap increases over time as the enormous expense of pollution controls keeps incinerators expensive as air regulations gradually tighten.</a:t>
            </a:r>
          </a:p>
          <a:p>
            <a:endParaRPr lang="en-US" dirty="0" smtClean="0"/>
          </a:p>
          <a:p>
            <a:r>
              <a:rPr lang="en-US" dirty="0" smtClean="0"/>
              <a:t>2016 - Lowest number</a:t>
            </a:r>
            <a:r>
              <a:rPr lang="en-US" baseline="0" dirty="0" smtClean="0"/>
              <a:t> of incinerators (77) in operation since 1981</a:t>
            </a:r>
          </a:p>
          <a:p>
            <a:endParaRPr lang="en-US" baseline="0" dirty="0" smtClean="0"/>
          </a:p>
          <a:p>
            <a:r>
              <a:rPr lang="en-US" baseline="0" dirty="0" smtClean="0"/>
              <a:t>Hadn’t been a new one built for decades until the West Palm Beach facility – 3,000 tons per day, in addition to the existing 2,000-ton facility a few years ago</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0B23A0D-CB69-42D9-A9B9-AB821C902289}" type="slidenum">
              <a:rPr lang="en-US" altLang="en-US" sz="1300"/>
              <a:pPr eaLnBrk="1" hangingPunct="1"/>
              <a:t>3</a:t>
            </a:fld>
            <a:endParaRPr lang="en-US" altLang="en-US" sz="1300"/>
          </a:p>
        </p:txBody>
      </p:sp>
    </p:spTree>
    <p:extLst>
      <p:ext uri="{BB962C8B-B14F-4D97-AF65-F5344CB8AC3E}">
        <p14:creationId xmlns:p14="http://schemas.microsoft.com/office/powerpoint/2010/main" val="56930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statistics on the Curtis Bay region are astonishing – to this day, toxic air pollutants from </a:t>
            </a:r>
            <a:r>
              <a:rPr lang="en-US" sz="1200" kern="1200" dirty="0" err="1" smtClean="0">
                <a:solidFill>
                  <a:schemeClr val="tx1"/>
                </a:solidFill>
                <a:effectLst/>
                <a:latin typeface="+mn-lt"/>
                <a:ea typeface="+mn-ea"/>
                <a:cs typeface="+mn-cs"/>
              </a:rPr>
              <a:t>Baybrook</a:t>
            </a:r>
            <a:r>
              <a:rPr lang="en-US" sz="1200" kern="1200" dirty="0" smtClean="0">
                <a:solidFill>
                  <a:schemeClr val="tx1"/>
                </a:solidFill>
                <a:effectLst/>
                <a:latin typeface="+mn-lt"/>
                <a:ea typeface="+mn-ea"/>
                <a:cs typeface="+mn-cs"/>
              </a:rPr>
              <a:t> account for 37 percent of the entire amount of toxic emissions from the State of Maryland, and 87 percent of all toxic emissions from Baltimore City (EIP, 2012).  From 2005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to 2009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Curtis Bay ranked among the top ten zip codes in the United States when discussing toxic emissions from stationary sites.  “In 2007 and 2008, Curtis Bay ranked first in the entire country for quantity of these releases, with 20.6 and 21.6 million pounds released respectively each year” (EIP, 2012).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include oil and petroleum processors like Citgo Petroleum Group, the Baltimore Regional Medical Waste Incinerator, a wastewater treatment plant, and the Wagner and Brandon Shores Generating Stations, and the </a:t>
            </a:r>
            <a:r>
              <a:rPr lang="en-US" sz="1200" kern="1200" dirty="0" err="1" smtClean="0">
                <a:solidFill>
                  <a:schemeClr val="tx1"/>
                </a:solidFill>
                <a:effectLst/>
                <a:latin typeface="+mn-lt"/>
                <a:ea typeface="+mn-ea"/>
                <a:cs typeface="+mn-cs"/>
              </a:rPr>
              <a:t>Erachim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Comilog</a:t>
            </a:r>
            <a:r>
              <a:rPr lang="en-US" sz="1200" kern="1200" dirty="0" smtClean="0">
                <a:solidFill>
                  <a:schemeClr val="tx1"/>
                </a:solidFill>
                <a:effectLst/>
                <a:latin typeface="+mn-lt"/>
                <a:ea typeface="+mn-ea"/>
                <a:cs typeface="+mn-cs"/>
              </a:rPr>
              <a:t> chemical company, among others (EIP, 2014).</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4</a:t>
            </a:fld>
            <a:endParaRPr lang="en-US"/>
          </a:p>
        </p:txBody>
      </p:sp>
    </p:spTree>
    <p:extLst>
      <p:ext uri="{BB962C8B-B14F-4D97-AF65-F5344CB8AC3E}">
        <p14:creationId xmlns:p14="http://schemas.microsoft.com/office/powerpoint/2010/main" val="248045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 10,000 Residents)  - YPLL</a:t>
            </a:r>
          </a:p>
          <a:p>
            <a:endParaRPr lang="en-US" b="1" dirty="0" smtClean="0"/>
          </a:p>
          <a:p>
            <a:r>
              <a:rPr lang="en-US" dirty="0" smtClean="0"/>
              <a:t>Data</a:t>
            </a:r>
            <a:r>
              <a:rPr lang="en-US" baseline="0" dirty="0" smtClean="0"/>
              <a:t> from 2014 BNIA and 2011 Community Profile</a:t>
            </a:r>
          </a:p>
          <a:p>
            <a:endParaRPr lang="en-US" dirty="0" smtClean="0"/>
          </a:p>
          <a:p>
            <a:r>
              <a:rPr lang="en-US" baseline="0" dirty="0" smtClean="0"/>
              <a:t>24</a:t>
            </a:r>
            <a:r>
              <a:rPr lang="en-US" baseline="30000" dirty="0" smtClean="0"/>
              <a:t>th</a:t>
            </a:r>
            <a:r>
              <a:rPr lang="en-US" baseline="0" dirty="0" smtClean="0"/>
              <a:t> of 55 in Life Expectancy</a:t>
            </a:r>
            <a:endParaRPr lang="en-US" dirty="0" smtClean="0"/>
          </a:p>
          <a:p>
            <a:r>
              <a:rPr lang="en-US" dirty="0" smtClean="0"/>
              <a:t>Unemployment</a:t>
            </a:r>
            <a:r>
              <a:rPr lang="en-US" baseline="0" dirty="0" smtClean="0"/>
              <a:t> Rate is higher than BC rate of 14.1</a:t>
            </a:r>
            <a:br>
              <a:rPr lang="en-US" baseline="0" dirty="0" smtClean="0"/>
            </a:br>
            <a:r>
              <a:rPr lang="en-US" baseline="0" dirty="0" smtClean="0"/>
              <a:t>Poverty Rate is higher than BC rate of 19.1</a:t>
            </a:r>
            <a:endParaRPr lang="en-US" dirty="0" smtClean="0"/>
          </a:p>
          <a:p>
            <a:r>
              <a:rPr lang="en-US" dirty="0" smtClean="0"/>
              <a:t>Life Expectancy</a:t>
            </a:r>
            <a:br>
              <a:rPr lang="en-US" dirty="0" smtClean="0"/>
            </a:br>
            <a:r>
              <a:rPr lang="en-US" dirty="0" smtClean="0"/>
              <a:t>Brooklyn/Curtis</a:t>
            </a:r>
            <a:r>
              <a:rPr lang="en-US" baseline="0" dirty="0" smtClean="0"/>
              <a:t> Bay/Hawkins Point: 69.5 (45</a:t>
            </a:r>
            <a:r>
              <a:rPr lang="en-US" baseline="30000" dirty="0" smtClean="0"/>
              <a:t>th</a:t>
            </a:r>
            <a:r>
              <a:rPr lang="en-US" baseline="0" dirty="0" smtClean="0"/>
              <a:t>) Change</a:t>
            </a:r>
            <a:br>
              <a:rPr lang="en-US" baseline="0" dirty="0" smtClean="0"/>
            </a:br>
            <a:r>
              <a:rPr lang="en-US" baseline="0" dirty="0" smtClean="0"/>
              <a:t>Cherry Hill 69.3 (46th)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Age-Adjusted Mortality (Deaths per 10,000): 125.7 (110.4)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Years of potential life lost (YPLL) is a measure of the impact of premature mortality on a population. Premature mortality is death before the age of 75.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Avertable deaths are deaths that could have been avoided if all Baltimore communities had the same opportunity at health. Data presented here are based on the assumption that the death rates achieved in the five communities with the highest incomes (&gt;$75,000) should be achievable in every community, regardless of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Only</a:t>
            </a:r>
            <a:r>
              <a:rPr lang="en-US" b="0" baseline="0" dirty="0" smtClean="0"/>
              <a:t> 6.1 percent with a Bachelor’s Degree or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South Baltimore: </a:t>
            </a:r>
            <a:r>
              <a:rPr lang="en-US" sz="1200" b="1" kern="1200" dirty="0" smtClean="0">
                <a:solidFill>
                  <a:schemeClr val="tx1"/>
                </a:solidFill>
                <a:effectLst/>
                <a:latin typeface="+mn-lt"/>
                <a:ea typeface="+mn-ea"/>
                <a:cs typeface="+mn-cs"/>
              </a:rPr>
              <a:t>5</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worst</a:t>
            </a:r>
            <a:r>
              <a:rPr lang="en-US" sz="1200" kern="1200" dirty="0" smtClean="0">
                <a:solidFill>
                  <a:schemeClr val="tx1"/>
                </a:solidFill>
                <a:effectLst/>
                <a:latin typeface="+mn-lt"/>
                <a:ea typeface="+mn-ea"/>
                <a:cs typeface="+mn-cs"/>
              </a:rPr>
              <a:t> in Chronic Respiratory Disease deaths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Inner Harbor/Federal Hill: </a:t>
            </a:r>
            <a:r>
              <a:rPr lang="en-US" sz="1200" b="1" kern="1200" dirty="0" smtClean="0">
                <a:solidFill>
                  <a:schemeClr val="tx1"/>
                </a:solidFill>
                <a:effectLst/>
                <a:latin typeface="+mn-lt"/>
                <a:ea typeface="+mn-ea"/>
                <a:cs typeface="+mn-cs"/>
              </a:rPr>
              <a:t>7</a:t>
            </a:r>
            <a:r>
              <a:rPr lang="en-US" sz="1200" b="1" kern="1200" baseline="30000" dirty="0" smtClean="0">
                <a:solidFill>
                  <a:schemeClr val="tx1"/>
                </a:solidFill>
                <a:effectLst/>
                <a:latin typeface="+mn-lt"/>
                <a:ea typeface="+mn-ea"/>
                <a:cs typeface="+mn-cs"/>
              </a:rPr>
              <a:t>th </a:t>
            </a:r>
            <a:r>
              <a:rPr lang="en-US" sz="1200" b="1" kern="1200" dirty="0" smtClean="0">
                <a:solidFill>
                  <a:schemeClr val="tx1"/>
                </a:solidFill>
                <a:effectLst/>
                <a:latin typeface="+mn-lt"/>
                <a:ea typeface="+mn-ea"/>
                <a:cs typeface="+mn-cs"/>
              </a:rPr>
              <a:t>worst</a:t>
            </a:r>
            <a:r>
              <a:rPr lang="en-US" sz="1200" kern="1200" dirty="0" smtClean="0">
                <a:solidFill>
                  <a:schemeClr val="tx1"/>
                </a:solidFill>
                <a:effectLst/>
                <a:latin typeface="+mn-lt"/>
                <a:ea typeface="+mn-ea"/>
                <a:cs typeface="+mn-cs"/>
              </a:rPr>
              <a:t> in Chronic Respiratory Disease deaths</a:t>
            </a:r>
            <a:endParaRPr lang="en-US" b="0" dirty="0"/>
          </a:p>
        </p:txBody>
      </p:sp>
      <p:sp>
        <p:nvSpPr>
          <p:cNvPr id="4" name="Slide Number Placeholder 3"/>
          <p:cNvSpPr>
            <a:spLocks noGrp="1"/>
          </p:cNvSpPr>
          <p:nvPr>
            <p:ph type="sldNum" sz="quarter" idx="10"/>
          </p:nvPr>
        </p:nvSpPr>
        <p:spPr/>
        <p:txBody>
          <a:bodyPr/>
          <a:lstStyle/>
          <a:p>
            <a:fld id="{A287922D-0782-42F7-B900-000C170F9CB4}" type="slidenum">
              <a:rPr lang="en-US" smtClean="0"/>
              <a:t>5</a:t>
            </a:fld>
            <a:endParaRPr lang="en-US"/>
          </a:p>
        </p:txBody>
      </p:sp>
    </p:spTree>
    <p:extLst>
      <p:ext uri="{BB962C8B-B14F-4D97-AF65-F5344CB8AC3E}">
        <p14:creationId xmlns:p14="http://schemas.microsoft.com/office/powerpoint/2010/main" val="137295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900" b="0" i="0" u="none" strike="noStrike" cap="none" baseline="0" dirty="0" smtClean="0">
                <a:solidFill>
                  <a:schemeClr val="dk1"/>
                </a:solidFill>
                <a:latin typeface="+mn-lt"/>
                <a:ea typeface="Calibri"/>
                <a:cs typeface="Calibri"/>
                <a:sym typeface="Calibri"/>
              </a:rPr>
              <a:t>Incinerators rarely, if ever, run at full capacity, and many days, boilers have to shut down due to malfunctioning</a:t>
            </a:r>
            <a:br>
              <a:rPr lang="en-US" sz="900" b="0" i="0" u="none" strike="noStrike" cap="none" baseline="0" dirty="0" smtClean="0">
                <a:solidFill>
                  <a:schemeClr val="dk1"/>
                </a:solidFill>
                <a:latin typeface="+mn-lt"/>
                <a:ea typeface="Calibri"/>
                <a:cs typeface="Calibri"/>
                <a:sym typeface="Calibri"/>
              </a:rPr>
            </a:br>
            <a:r>
              <a:rPr lang="en-US" sz="900" b="0" i="0" u="none" strike="noStrike" cap="none" baseline="0" dirty="0" smtClean="0">
                <a:solidFill>
                  <a:schemeClr val="dk1"/>
                </a:solidFill>
                <a:latin typeface="+mn-lt"/>
                <a:ea typeface="Calibri"/>
                <a:cs typeface="Calibri"/>
                <a:sym typeface="Calibri"/>
              </a:rPr>
              <a:t>Baltimore’s contract purchased 10MW</a:t>
            </a:r>
            <a:br>
              <a:rPr lang="en-US" sz="900" b="0" i="0" u="none" strike="noStrike" cap="none" baseline="0" dirty="0" smtClean="0">
                <a:solidFill>
                  <a:schemeClr val="dk1"/>
                </a:solidFill>
                <a:latin typeface="+mn-lt"/>
                <a:ea typeface="Calibri"/>
                <a:cs typeface="Calibri"/>
                <a:sym typeface="Calibri"/>
              </a:rPr>
            </a:br>
            <a:r>
              <a:rPr lang="en-US" sz="900" b="0" i="0" u="none" strike="noStrike" cap="none" baseline="0" dirty="0" smtClean="0">
                <a:solidFill>
                  <a:schemeClr val="dk1"/>
                </a:solidFill>
                <a:latin typeface="+mn-lt"/>
                <a:ea typeface="Calibri"/>
                <a:cs typeface="Calibri"/>
                <a:sym typeface="Calibri"/>
              </a:rPr>
              <a:t>Receiving hours are 24/7</a:t>
            </a:r>
            <a:r>
              <a:rPr lang="en-US" dirty="0" smtClean="0"/>
              <a:t>, excluding holidays, burn 24/7</a:t>
            </a:r>
            <a:br>
              <a:rPr lang="en-US" dirty="0" smtClean="0"/>
            </a:br>
            <a:r>
              <a:rPr lang="en-US" dirty="0" smtClean="0"/>
              <a:t>Baltimore is obligated to deliver ALL MSW to </a:t>
            </a:r>
            <a:r>
              <a:rPr lang="en-US" dirty="0" err="1" smtClean="0"/>
              <a:t>Wheelabrator</a:t>
            </a:r>
            <a:r>
              <a:rPr lang="en-US" dirty="0" smtClean="0"/>
              <a:t/>
            </a:r>
            <a:br>
              <a:rPr lang="en-US" dirty="0" smtClean="0"/>
            </a:br>
            <a:r>
              <a:rPr lang="en-US" dirty="0" smtClean="0"/>
              <a:t>Only if it goes through the recycling stream does it not have to be sent</a:t>
            </a:r>
          </a:p>
          <a:p>
            <a:pPr marL="0" marR="0" lvl="0" indent="0" algn="l" rtl="0">
              <a:spcBef>
                <a:spcPts val="0"/>
              </a:spcBef>
              <a:buSzPct val="25000"/>
              <a:buNone/>
            </a:pPr>
            <a:r>
              <a:rPr lang="en-US" dirty="0" smtClean="0"/>
              <a:t/>
            </a:r>
            <a:br>
              <a:rPr lang="en-US" dirty="0" smtClean="0"/>
            </a:br>
            <a:r>
              <a:rPr lang="en-US" dirty="0" smtClean="0"/>
              <a:t>***Ask</a:t>
            </a:r>
            <a:r>
              <a:rPr lang="en-US" baseline="0" dirty="0" smtClean="0"/>
              <a:t> if Host Community Fee is “general” or specific to Westport, and if it actually goes there</a:t>
            </a:r>
          </a:p>
          <a:p>
            <a:pPr marL="0" marR="0" lvl="0" indent="0" algn="l" rtl="0">
              <a:spcBef>
                <a:spcPts val="0"/>
              </a:spcBef>
              <a:buSzPct val="25000"/>
              <a:buNone/>
            </a:pPr>
            <a:endParaRPr lang="en-US" baseline="0" dirty="0" smtClean="0"/>
          </a:p>
          <a:p>
            <a:pPr marL="0" marR="0" lvl="0" indent="0" algn="l" rtl="0">
              <a:spcBef>
                <a:spcPts val="0"/>
              </a:spcBef>
              <a:buSzPct val="25000"/>
              <a:buNone/>
            </a:pPr>
            <a:r>
              <a:rPr lang="en-US" baseline="0" dirty="0" smtClean="0"/>
              <a:t>52ishMW at 87%</a:t>
            </a:r>
            <a:endParaRPr lang="en-US" dirty="0" smtClean="0"/>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6</a:t>
            </a:fld>
            <a:endParaRPr lang="en-US"/>
          </a:p>
        </p:txBody>
      </p:sp>
    </p:spTree>
    <p:extLst>
      <p:ext uri="{BB962C8B-B14F-4D97-AF65-F5344CB8AC3E}">
        <p14:creationId xmlns:p14="http://schemas.microsoft.com/office/powerpoint/2010/main" val="114727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a:t>
            </a:r>
            <a:r>
              <a:rPr lang="en-US" baseline="0" dirty="0" smtClean="0"/>
              <a:t> </a:t>
            </a:r>
            <a:r>
              <a:rPr lang="en-US" dirty="0" smtClean="0"/>
              <a:t>The non-combustible</a:t>
            </a:r>
            <a:r>
              <a:rPr lang="en-US" baseline="0" dirty="0" smtClean="0"/>
              <a:t> residue caught on the grate in the boiler</a:t>
            </a:r>
          </a:p>
          <a:p>
            <a:r>
              <a:rPr lang="en-US" baseline="0" dirty="0" smtClean="0"/>
              <a:t>Fly Ash: What’s caught by the pollution controls, only 10 percent of the ash </a:t>
            </a:r>
          </a:p>
          <a:p>
            <a:endParaRPr lang="en-US" baseline="0" dirty="0" smtClean="0"/>
          </a:p>
          <a:p>
            <a:r>
              <a:rPr lang="en-US" baseline="0" dirty="0" smtClean="0"/>
              <a:t>2010 – MDE restricted Baltimore City from using it as an ADCM at Quarantine Road, deeming it’s not as safe as soil, but </a:t>
            </a:r>
            <a:r>
              <a:rPr lang="en-US" baseline="0" dirty="0" err="1" smtClean="0"/>
              <a:t>Wheelabrator</a:t>
            </a:r>
            <a:r>
              <a:rPr lang="en-US" baseline="0" dirty="0" smtClean="0"/>
              <a:t> wants the City to propose using it for that purpose again</a:t>
            </a:r>
          </a:p>
          <a:p>
            <a:endParaRPr lang="en-US" baseline="0" dirty="0" smtClean="0"/>
          </a:p>
          <a:p>
            <a:r>
              <a:rPr lang="en-US" dirty="0" smtClean="0"/>
              <a:t>In May 1994, the U.S. Supreme Court made a ruling that incinerator ash that tests hazardous for toxic heavy metals such as lead and cadmium must be disposed of in hazardous waste landfills rather than in solid waste dumps.</a:t>
            </a:r>
          </a:p>
          <a:p>
            <a:endParaRPr lang="en-US" baseline="0" dirty="0" smtClean="0"/>
          </a:p>
          <a:p>
            <a:r>
              <a:rPr lang="en-US" baseline="0" dirty="0" smtClean="0"/>
              <a:t>It is considered hazardous waste under international law, but EPA allowed ways to get around this designation, including changing the standard test, not testing for what’s in the ash, but just what leaches out under pH-manipulated conditions, and allowing the mixing of the bottom and fly ash so the combined amount seems less toxic</a:t>
            </a:r>
          </a:p>
          <a:p>
            <a:endParaRPr lang="en-US" baseline="0" dirty="0" smtClean="0"/>
          </a:p>
          <a:p>
            <a:r>
              <a:rPr lang="en-US" baseline="0" dirty="0" smtClean="0"/>
              <a:t>Toxic metals like lead and cadmium are within the ash, accumulate in the body, </a:t>
            </a:r>
            <a:r>
              <a:rPr lang="en-US" dirty="0" smtClean="0"/>
              <a:t>and have been implicated in a range of emotional and </a:t>
            </a:r>
            <a:r>
              <a:rPr lang="en-US" dirty="0" err="1" smtClean="0"/>
              <a:t>behavioural</a:t>
            </a:r>
            <a:r>
              <a:rPr lang="en-US" dirty="0" smtClean="0"/>
              <a:t> problems in children including autism, dyslexia, attention deficit and hyperactivity disorder (ADHD), learning difficulties, and delinquency, and in problems in adults including violence, dementia, depression and Parkinson’s disease. </a:t>
            </a:r>
            <a:endParaRPr lang="en-US" baseline="0" dirty="0" smtClean="0"/>
          </a:p>
          <a:p>
            <a:endParaRPr lang="en-US" dirty="0" smtClean="0"/>
          </a:p>
          <a:p>
            <a:r>
              <a:rPr lang="en-US" sz="1200" b="0" i="0" kern="1200" dirty="0" smtClean="0">
                <a:solidFill>
                  <a:schemeClr val="tx1"/>
                </a:solidFill>
                <a:effectLst/>
                <a:latin typeface="+mn-lt"/>
                <a:ea typeface="+mn-ea"/>
                <a:cs typeface="+mn-cs"/>
              </a:rPr>
              <a:t>It's been used for "coral reefs" in the Bahamas and off of Long Island, for parking lots and road base in TN, ME and PA, but those latter efforts failed and were stopped.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2012/2013, site visits found that the city still was using it as ADCM</a:t>
            </a:r>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7</a:t>
            </a:fld>
            <a:endParaRPr lang="en-US"/>
          </a:p>
        </p:txBody>
      </p:sp>
    </p:spTree>
    <p:extLst>
      <p:ext uri="{BB962C8B-B14F-4D97-AF65-F5344CB8AC3E}">
        <p14:creationId xmlns:p14="http://schemas.microsoft.com/office/powerpoint/2010/main" val="135513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such thing as waste-to-energy. "Waste-to-energy" is a public relations term used by incinerator promoters, but is not an accurate term, scientifically, as there is no such thing. In the bigger picture, they're waste-OF-energy facilities. (Only nuclear</a:t>
            </a:r>
            <a:r>
              <a:rPr lang="en-US" sz="1200" b="0" i="0" kern="1200" baseline="0" dirty="0" smtClean="0">
                <a:solidFill>
                  <a:schemeClr val="tx1"/>
                </a:solidFill>
                <a:effectLst/>
                <a:latin typeface="+mn-lt"/>
                <a:ea typeface="+mn-ea"/>
                <a:cs typeface="+mn-cs"/>
              </a:rPr>
              <a:t> reactions convert matter to energy.)</a:t>
            </a:r>
            <a:endParaRPr lang="en-US" altLang="en-US" dirty="0" smtClean="0"/>
          </a:p>
          <a:p>
            <a:endParaRPr lang="en-US" dirty="0" smtClean="0"/>
          </a:p>
          <a:p>
            <a:r>
              <a:rPr lang="en-US" sz="1200" b="0" i="0" kern="1200" dirty="0" smtClean="0">
                <a:solidFill>
                  <a:schemeClr val="tx1"/>
                </a:solidFill>
                <a:effectLst/>
                <a:latin typeface="+mn-lt"/>
                <a:ea typeface="+mn-ea"/>
                <a:cs typeface="+mn-cs"/>
              </a:rPr>
              <a:t>In the environmental advocacy community, we've come to call them "waste-OF-energy" facilities because we know that recycling and composting the same discarded materials saves 3-5 times as much energy as incinerators can recover.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self-evident, as all of the energy it takes to make paper, for instance (cutting trees, trucking them to a paper mill, burning coal to power the mill, shipping the paper around more...) isn't all present in the paper itself, as much of it went up the smokestacks at the mill or the tailpipes of the logging and trucking equipment. Recycling the same paper saves that energy by avoiding new extraction and production.</a:t>
            </a:r>
          </a:p>
          <a:p>
            <a:endParaRPr lang="en-US" sz="1200" b="0" i="0" kern="1200" dirty="0" smtClean="0">
              <a:solidFill>
                <a:schemeClr val="tx1"/>
              </a:solidFill>
              <a:effectLst/>
              <a:latin typeface="+mn-lt"/>
              <a:ea typeface="+mn-ea"/>
              <a:cs typeface="+mn-cs"/>
            </a:endParaRPr>
          </a:p>
          <a:p>
            <a:r>
              <a:rPr lang="en-US" sz="1200" b="0" i="0" u="sng" kern="1200" dirty="0" smtClean="0">
                <a:solidFill>
                  <a:schemeClr val="tx1"/>
                </a:solidFill>
                <a:effectLst/>
                <a:latin typeface="+mn-lt"/>
                <a:ea typeface="+mn-ea"/>
                <a:cs typeface="+mn-cs"/>
              </a:rPr>
              <a:t>Other</a:t>
            </a:r>
            <a:r>
              <a:rPr lang="en-US" sz="1200" b="0" i="0" u="sng" kern="1200" baseline="0" dirty="0" smtClean="0">
                <a:solidFill>
                  <a:schemeClr val="tx1"/>
                </a:solidFill>
                <a:effectLst/>
                <a:latin typeface="+mn-lt"/>
                <a:ea typeface="+mn-ea"/>
                <a:cs typeface="+mn-cs"/>
              </a:rPr>
              <a:t> Names Used</a:t>
            </a:r>
            <a:endParaRPr lang="en-US" sz="1200" b="0" i="0" u="sng" kern="1200" dirty="0" smtClean="0">
              <a:solidFill>
                <a:schemeClr val="tx1"/>
              </a:solidFill>
              <a:effectLst/>
              <a:latin typeface="+mn-lt"/>
              <a:ea typeface="+mn-ea"/>
              <a:cs typeface="+mn-cs"/>
            </a:endParaRPr>
          </a:p>
          <a:p>
            <a:pPr eaLnBrk="1" fontAlgn="b" hangingPunct="1"/>
            <a:r>
              <a:rPr lang="en-US" altLang="en-US" dirty="0" smtClean="0">
                <a:latin typeface="Arial" panose="020B0604020202020204" pitchFamily="34" charset="0"/>
                <a:cs typeface="Arial" panose="020B0604020202020204" pitchFamily="34" charset="0"/>
              </a:rPr>
              <a:t>Energy from Waste (</a:t>
            </a:r>
            <a:r>
              <a:rPr lang="en-US" altLang="en-US" dirty="0" err="1" smtClean="0">
                <a:latin typeface="Arial" panose="020B0604020202020204" pitchFamily="34" charset="0"/>
                <a:cs typeface="Arial" panose="020B0604020202020204" pitchFamily="34" charset="0"/>
              </a:rPr>
              <a:t>EfW</a:t>
            </a:r>
            <a:r>
              <a:rPr lang="en-US" altLang="en-US" dirty="0" smtClean="0">
                <a:latin typeface="Arial" panose="020B0604020202020204" pitchFamily="34" charset="0"/>
                <a:cs typeface="Arial" panose="020B0604020202020204" pitchFamily="34" charset="0"/>
              </a:rPr>
              <a:t>)</a:t>
            </a:r>
          </a:p>
          <a:p>
            <a:pPr eaLnBrk="1" fontAlgn="b" hangingPunct="1"/>
            <a:r>
              <a:rPr lang="en-US" altLang="en-US" dirty="0" smtClean="0">
                <a:latin typeface="Arial" panose="020B0604020202020204" pitchFamily="34" charset="0"/>
                <a:cs typeface="Arial" panose="020B0604020202020204" pitchFamily="34" charset="0"/>
              </a:rPr>
              <a:t>Trash-to-steam</a:t>
            </a:r>
          </a:p>
          <a:p>
            <a:pPr eaLnBrk="1" fontAlgn="b" hangingPunct="1"/>
            <a:r>
              <a:rPr lang="en-US" altLang="en-US" dirty="0" smtClean="0">
                <a:latin typeface="Arial" panose="020B0604020202020204" pitchFamily="34" charset="0"/>
                <a:cs typeface="Arial" panose="020B0604020202020204" pitchFamily="34" charset="0"/>
              </a:rPr>
              <a:t>Conversion technologies</a:t>
            </a:r>
          </a:p>
          <a:p>
            <a:pPr eaLnBrk="1" fontAlgn="b" hangingPunct="1"/>
            <a:r>
              <a:rPr lang="en-US" altLang="en-US" dirty="0" smtClean="0">
                <a:latin typeface="Arial" panose="020B0604020202020204" pitchFamily="34" charset="0"/>
                <a:cs typeface="Arial" panose="020B0604020202020204" pitchFamily="34" charset="0"/>
              </a:rPr>
              <a:t>Biomass</a:t>
            </a:r>
          </a:p>
          <a:p>
            <a:pPr eaLnBrk="1" fontAlgn="b" hangingPunct="1"/>
            <a:r>
              <a:rPr lang="en-US" altLang="en-US" dirty="0" smtClean="0">
                <a:latin typeface="Arial" panose="020B0604020202020204" pitchFamily="34" charset="0"/>
                <a:cs typeface="Arial" panose="020B0604020202020204" pitchFamily="34" charset="0"/>
              </a:rPr>
              <a:t>Advanced Thermal Tech</a:t>
            </a:r>
          </a:p>
          <a:p>
            <a:pPr eaLnBrk="1" fontAlgn="b" hangingPunct="1"/>
            <a:r>
              <a:rPr lang="en-US" altLang="en-US" dirty="0" smtClean="0">
                <a:latin typeface="Arial" panose="020B0604020202020204" pitchFamily="34" charset="0"/>
                <a:cs typeface="Arial" panose="020B0604020202020204" pitchFamily="34" charset="0"/>
              </a:rPr>
              <a:t>Waste to Fuel (WTF?)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7922D-0782-42F7-B900-000C170F9CB4}" type="slidenum">
              <a:rPr lang="en-US" smtClean="0"/>
              <a:t>8</a:t>
            </a:fld>
            <a:endParaRPr lang="en-US"/>
          </a:p>
        </p:txBody>
      </p:sp>
    </p:spTree>
    <p:extLst>
      <p:ext uri="{BB962C8B-B14F-4D97-AF65-F5344CB8AC3E}">
        <p14:creationId xmlns:p14="http://schemas.microsoft.com/office/powerpoint/2010/main" val="117433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1630.55 tons,</a:t>
            </a:r>
            <a:r>
              <a:rPr lang="en-US" sz="1200" b="0" i="0" u="none" strike="noStrike" kern="1200" baseline="0" dirty="0" smtClean="0">
                <a:solidFill>
                  <a:schemeClr val="tx1"/>
                </a:solidFill>
                <a:effectLst/>
                <a:latin typeface="+mn-lt"/>
                <a:ea typeface="+mn-ea"/>
                <a:cs typeface="+mn-cs"/>
              </a:rPr>
              <a:t> or</a:t>
            </a:r>
            <a:r>
              <a:rPr lang="en-US" dirty="0" smtClean="0"/>
              <a:t> </a:t>
            </a:r>
            <a:r>
              <a:rPr lang="en-US" sz="1200" b="0" i="0" u="none" strike="noStrike" kern="1200" dirty="0" smtClean="0">
                <a:solidFill>
                  <a:schemeClr val="tx1"/>
                </a:solidFill>
                <a:effectLst/>
                <a:latin typeface="+mn-lt"/>
                <a:ea typeface="+mn-ea"/>
                <a:cs typeface="+mn-cs"/>
              </a:rPr>
              <a:t>3,261,091.27lbs. –</a:t>
            </a:r>
            <a:r>
              <a:rPr lang="en-US" sz="1200" b="0" i="0" u="none" strike="noStrike" kern="1200" baseline="0" dirty="0" smtClean="0">
                <a:solidFill>
                  <a:schemeClr val="tx1"/>
                </a:solidFill>
                <a:effectLst/>
                <a:latin typeface="+mn-lt"/>
                <a:ea typeface="+mn-ea"/>
                <a:cs typeface="+mn-cs"/>
              </a:rPr>
              <a:t> more than twice that of Grace-Davison</a:t>
            </a:r>
            <a:endParaRPr lang="en-US" dirty="0"/>
          </a:p>
        </p:txBody>
      </p:sp>
      <p:sp>
        <p:nvSpPr>
          <p:cNvPr id="4" name="Slide Number Placeholder 3"/>
          <p:cNvSpPr>
            <a:spLocks noGrp="1"/>
          </p:cNvSpPr>
          <p:nvPr>
            <p:ph type="sldNum" sz="quarter" idx="10"/>
          </p:nvPr>
        </p:nvSpPr>
        <p:spPr/>
        <p:txBody>
          <a:bodyPr/>
          <a:lstStyle/>
          <a:p>
            <a:fld id="{702EFABD-0A07-465C-A5A0-8F6654A462A4}" type="slidenum">
              <a:rPr lang="en-US" smtClean="0"/>
              <a:t>9</a:t>
            </a:fld>
            <a:endParaRPr lang="en-US"/>
          </a:p>
        </p:txBody>
      </p:sp>
    </p:spTree>
    <p:extLst>
      <p:ext uri="{BB962C8B-B14F-4D97-AF65-F5344CB8AC3E}">
        <p14:creationId xmlns:p14="http://schemas.microsoft.com/office/powerpoint/2010/main" val="7446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261.297</a:t>
            </a:r>
            <a:r>
              <a:rPr lang="en-US" dirty="0" smtClean="0"/>
              <a:t> tons</a:t>
            </a:r>
            <a:endParaRPr lang="en-US" dirty="0"/>
          </a:p>
        </p:txBody>
      </p:sp>
      <p:sp>
        <p:nvSpPr>
          <p:cNvPr id="4" name="Slide Number Placeholder 3"/>
          <p:cNvSpPr>
            <a:spLocks noGrp="1"/>
          </p:cNvSpPr>
          <p:nvPr>
            <p:ph type="sldNum" sz="quarter" idx="10"/>
          </p:nvPr>
        </p:nvSpPr>
        <p:spPr/>
        <p:txBody>
          <a:bodyPr/>
          <a:lstStyle/>
          <a:p>
            <a:fld id="{702EFABD-0A07-465C-A5A0-8F6654A462A4}" type="slidenum">
              <a:rPr lang="en-US" smtClean="0"/>
              <a:t>11</a:t>
            </a:fld>
            <a:endParaRPr lang="en-US"/>
          </a:p>
        </p:txBody>
      </p:sp>
    </p:spTree>
    <p:extLst>
      <p:ext uri="{BB962C8B-B14F-4D97-AF65-F5344CB8AC3E}">
        <p14:creationId xmlns:p14="http://schemas.microsoft.com/office/powerpoint/2010/main" val="136878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B838214-21AE-49C2-B6FD-8A14A847F8EC}" type="datetimeFigureOut">
              <a:rPr lang="en-US" smtClean="0"/>
              <a:t>11/29/2016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B8FD2F7-AD26-4608-998F-EF0D745AFB1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02305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38214-21AE-49C2-B6FD-8A14A847F8EC}"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14376556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38214-21AE-49C2-B6FD-8A14A847F8EC}"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9911382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38214-21AE-49C2-B6FD-8A14A847F8EC}"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1679264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B838214-21AE-49C2-B6FD-8A14A847F8EC}" type="datetimeFigureOut">
              <a:rPr lang="en-US" smtClean="0"/>
              <a:t>11/29/2016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B8FD2F7-AD26-4608-998F-EF0D745AFB1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7597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838214-21AE-49C2-B6FD-8A14A847F8EC}"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24813647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838214-21AE-49C2-B6FD-8A14A847F8EC}"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16954161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838214-21AE-49C2-B6FD-8A14A847F8EC}"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34852070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38214-21AE-49C2-B6FD-8A14A847F8EC}"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FD2F7-AD26-4608-998F-EF0D745AFB1B}" type="slidenum">
              <a:rPr lang="en-US" smtClean="0"/>
              <a:t>‹#›</a:t>
            </a:fld>
            <a:endParaRPr lang="en-US"/>
          </a:p>
        </p:txBody>
      </p:sp>
    </p:spTree>
    <p:extLst>
      <p:ext uri="{BB962C8B-B14F-4D97-AF65-F5344CB8AC3E}">
        <p14:creationId xmlns:p14="http://schemas.microsoft.com/office/powerpoint/2010/main" val="34638252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B838214-21AE-49C2-B6FD-8A14A847F8EC}" type="datetimeFigureOut">
              <a:rPr lang="en-US" smtClean="0"/>
              <a:t>11/29/2016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8FD2F7-AD26-4608-998F-EF0D745AFB1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68048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B838214-21AE-49C2-B6FD-8A14A847F8EC}" type="datetimeFigureOut">
              <a:rPr lang="en-US" smtClean="0"/>
              <a:t>11/29/2016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B8FD2F7-AD26-4608-998F-EF0D745AFB1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33117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B838214-21AE-49C2-B6FD-8A14A847F8EC}" type="datetimeFigureOut">
              <a:rPr lang="en-US" smtClean="0"/>
              <a:t>11/29/2016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B8FD2F7-AD26-4608-998F-EF0D745AFB1B}"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7441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rbimg.com/img-5494a498/turbine/bs-bz-wheelabrator-sold-201412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1592" y="1711664"/>
            <a:ext cx="5562574" cy="31332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32741" y="1556436"/>
            <a:ext cx="5045230" cy="2098226"/>
          </a:xfrm>
        </p:spPr>
        <p:txBody>
          <a:bodyPr/>
          <a:lstStyle/>
          <a:p>
            <a:pPr algn="l"/>
            <a:r>
              <a:rPr lang="en-US" sz="6000" dirty="0"/>
              <a:t>Energy Justice Network</a:t>
            </a:r>
          </a:p>
        </p:txBody>
      </p:sp>
      <p:sp>
        <p:nvSpPr>
          <p:cNvPr id="3" name="Subtitle 2"/>
          <p:cNvSpPr>
            <a:spLocks noGrp="1"/>
          </p:cNvSpPr>
          <p:nvPr>
            <p:ph type="subTitle" idx="1"/>
          </p:nvPr>
        </p:nvSpPr>
        <p:spPr>
          <a:xfrm>
            <a:off x="1806445" y="5007159"/>
            <a:ext cx="6831673" cy="1086237"/>
          </a:xfrm>
        </p:spPr>
        <p:txBody>
          <a:bodyPr>
            <a:normAutofit fontScale="92500" lnSpcReduction="10000"/>
          </a:bodyPr>
          <a:lstStyle/>
          <a:p>
            <a:r>
              <a:rPr lang="en-US" b="1" dirty="0" smtClean="0"/>
              <a:t>Incinerator and Zero Waste Presentation</a:t>
            </a:r>
            <a:br>
              <a:rPr lang="en-US" b="1" dirty="0" smtClean="0"/>
            </a:br>
            <a:r>
              <a:rPr lang="en-US" b="1" dirty="0" smtClean="0"/>
              <a:t>Baltimore City Sustainability Commission</a:t>
            </a:r>
            <a:br>
              <a:rPr lang="en-US" b="1" dirty="0" smtClean="0"/>
            </a:br>
            <a:r>
              <a:rPr lang="en-US" b="1" dirty="0" smtClean="0"/>
              <a:t>November 29, 2016</a:t>
            </a:r>
            <a:endParaRPr lang="en-US" b="1" dirty="0"/>
          </a:p>
        </p:txBody>
      </p:sp>
    </p:spTree>
    <p:extLst>
      <p:ext uri="{BB962C8B-B14F-4D97-AF65-F5344CB8AC3E}">
        <p14:creationId xmlns:p14="http://schemas.microsoft.com/office/powerpoint/2010/main" val="8650948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940"/>
            <a:ext cx="9601200" cy="897670"/>
          </a:xfrm>
        </p:spPr>
        <p:txBody>
          <a:bodyPr>
            <a:normAutofit fontScale="90000"/>
          </a:bodyPr>
          <a:lstStyle/>
          <a:p>
            <a:pPr algn="ctr"/>
            <a:r>
              <a:rPr lang="en-US" b="1" dirty="0" smtClean="0"/>
              <a:t>Nitrogen Oxide Emissions, 2011 (in Tons</a:t>
            </a:r>
            <a:r>
              <a:rPr lang="en-US" dirty="0" smtClean="0"/>
              <a: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16707587"/>
              </p:ext>
            </p:extLst>
          </p:nvPr>
        </p:nvGraphicFramePr>
        <p:xfrm>
          <a:off x="1371600" y="1003610"/>
          <a:ext cx="9601200" cy="48637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72761" y="6490010"/>
            <a:ext cx="4319239" cy="367990"/>
          </a:xfrm>
          <a:prstGeom prst="rect">
            <a:avLst/>
          </a:prstGeom>
          <a:noFill/>
        </p:spPr>
        <p:txBody>
          <a:bodyPr wrap="square" rtlCol="0">
            <a:spAutoFit/>
          </a:bodyPr>
          <a:lstStyle/>
          <a:p>
            <a:r>
              <a:rPr lang="en-US" b="1" dirty="0" smtClean="0"/>
              <a:t>Source: EPA National Emissions Inventory</a:t>
            </a:r>
            <a:endParaRPr lang="en-US" b="1" dirty="0"/>
          </a:p>
        </p:txBody>
      </p:sp>
    </p:spTree>
    <p:extLst>
      <p:ext uri="{BB962C8B-B14F-4D97-AF65-F5344CB8AC3E}">
        <p14:creationId xmlns:p14="http://schemas.microsoft.com/office/powerpoint/2010/main" val="26575362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543"/>
            <a:ext cx="9601200" cy="1485900"/>
          </a:xfrm>
        </p:spPr>
        <p:txBody>
          <a:bodyPr/>
          <a:lstStyle/>
          <a:p>
            <a:pPr algn="ctr"/>
            <a:r>
              <a:rPr lang="en-US" b="1" dirty="0" smtClean="0"/>
              <a:t>Sulfur Dioxide Emissions, 2011</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93906"/>
              </p:ext>
            </p:extLst>
          </p:nvPr>
        </p:nvGraphicFramePr>
        <p:xfrm>
          <a:off x="1371600" y="847493"/>
          <a:ext cx="9601200" cy="50199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872761" y="6490010"/>
            <a:ext cx="4319239" cy="367990"/>
          </a:xfrm>
          <a:prstGeom prst="rect">
            <a:avLst/>
          </a:prstGeom>
          <a:noFill/>
        </p:spPr>
        <p:txBody>
          <a:bodyPr wrap="square" rtlCol="0">
            <a:spAutoFit/>
          </a:bodyPr>
          <a:lstStyle/>
          <a:p>
            <a:r>
              <a:rPr lang="en-US" b="1" dirty="0" smtClean="0"/>
              <a:t>Source: EPA National Emissions Inventory</a:t>
            </a:r>
            <a:endParaRPr lang="en-US" b="1" dirty="0"/>
          </a:p>
        </p:txBody>
      </p:sp>
    </p:spTree>
    <p:extLst>
      <p:ext uri="{BB962C8B-B14F-4D97-AF65-F5344CB8AC3E}">
        <p14:creationId xmlns:p14="http://schemas.microsoft.com/office/powerpoint/2010/main" val="1045970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334"/>
            <a:ext cx="9601200" cy="808461"/>
          </a:xfrm>
        </p:spPr>
        <p:txBody>
          <a:bodyPr/>
          <a:lstStyle/>
          <a:p>
            <a:pPr algn="ctr"/>
            <a:r>
              <a:rPr lang="en-US" b="1" dirty="0" smtClean="0"/>
              <a:t>PM2.5 Emissions (in Tons), 2011</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172674"/>
              </p:ext>
            </p:extLst>
          </p:nvPr>
        </p:nvGraphicFramePr>
        <p:xfrm>
          <a:off x="1371600" y="869795"/>
          <a:ext cx="9601200" cy="49976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72761" y="6490010"/>
            <a:ext cx="4319239" cy="367990"/>
          </a:xfrm>
          <a:prstGeom prst="rect">
            <a:avLst/>
          </a:prstGeom>
          <a:noFill/>
        </p:spPr>
        <p:txBody>
          <a:bodyPr wrap="square" rtlCol="0">
            <a:spAutoFit/>
          </a:bodyPr>
          <a:lstStyle/>
          <a:p>
            <a:r>
              <a:rPr lang="en-US" b="1" dirty="0" smtClean="0"/>
              <a:t>Source: EPA National Emissions Inventory</a:t>
            </a:r>
            <a:endParaRPr lang="en-US" b="1" dirty="0"/>
          </a:p>
        </p:txBody>
      </p:sp>
    </p:spTree>
    <p:extLst>
      <p:ext uri="{BB962C8B-B14F-4D97-AF65-F5344CB8AC3E}">
        <p14:creationId xmlns:p14="http://schemas.microsoft.com/office/powerpoint/2010/main" val="13880024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642"/>
            <a:ext cx="9601200" cy="1485900"/>
          </a:xfrm>
        </p:spPr>
        <p:txBody>
          <a:bodyPr>
            <a:normAutofit/>
          </a:bodyPr>
          <a:lstStyle/>
          <a:p>
            <a:pPr algn="ctr"/>
            <a:r>
              <a:rPr lang="en-US" b="1" dirty="0" smtClean="0"/>
              <a:t>SOLUTIONS:</a:t>
            </a:r>
            <a:br>
              <a:rPr lang="en-US" b="1" dirty="0" smtClean="0"/>
            </a:br>
            <a:r>
              <a:rPr lang="en-US" b="1" dirty="0" smtClean="0"/>
              <a:t>The Move to Zero Waste</a:t>
            </a:r>
            <a:endParaRPr lang="en-US" b="1" dirty="0"/>
          </a:p>
        </p:txBody>
      </p:sp>
      <p:pic>
        <p:nvPicPr>
          <p:cNvPr id="5" name="Shape 162"/>
          <p:cNvPicPr preferRelativeResize="0">
            <a:picLocks noGrp="1"/>
          </p:cNvPicPr>
          <p:nvPr>
            <p:ph idx="1"/>
          </p:nvPr>
        </p:nvPicPr>
        <p:blipFill rotWithShape="1">
          <a:blip r:embed="rId2">
            <a:alphaModFix/>
          </a:blip>
          <a:srcRect/>
          <a:stretch/>
        </p:blipFill>
        <p:spPr>
          <a:xfrm>
            <a:off x="3412271" y="1650380"/>
            <a:ext cx="5419493" cy="5018049"/>
          </a:xfrm>
          <a:prstGeom prst="rect">
            <a:avLst/>
          </a:prstGeom>
          <a:noFill/>
          <a:ln>
            <a:noFill/>
          </a:ln>
        </p:spPr>
      </p:pic>
    </p:spTree>
    <p:extLst>
      <p:ext uri="{BB962C8B-B14F-4D97-AF65-F5344CB8AC3E}">
        <p14:creationId xmlns:p14="http://schemas.microsoft.com/office/powerpoint/2010/main" val="1499524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110" y="685800"/>
            <a:ext cx="9601200" cy="1485900"/>
          </a:xfrm>
        </p:spPr>
        <p:txBody>
          <a:bodyPr/>
          <a:lstStyle/>
          <a:p>
            <a:r>
              <a:rPr lang="en-US" b="1" dirty="0" smtClean="0"/>
              <a:t>Three Main Options for Waste Disposal</a:t>
            </a:r>
            <a:endParaRPr lang="en-US" b="1" dirty="0"/>
          </a:p>
        </p:txBody>
      </p:sp>
      <p:sp>
        <p:nvSpPr>
          <p:cNvPr id="3" name="Content Placeholder 2"/>
          <p:cNvSpPr>
            <a:spLocks noGrp="1"/>
          </p:cNvSpPr>
          <p:nvPr>
            <p:ph idx="1"/>
          </p:nvPr>
        </p:nvSpPr>
        <p:spPr/>
        <p:txBody>
          <a:bodyPr>
            <a:normAutofit/>
          </a:bodyPr>
          <a:lstStyle/>
          <a:p>
            <a:r>
              <a:rPr lang="en-US" sz="4000" b="1" dirty="0" smtClean="0"/>
              <a:t>Direct landfilling</a:t>
            </a:r>
          </a:p>
          <a:p>
            <a:r>
              <a:rPr lang="en-US" sz="4000" b="1" dirty="0" smtClean="0"/>
              <a:t>Incinerate first, then landfilling</a:t>
            </a:r>
          </a:p>
          <a:p>
            <a:r>
              <a:rPr lang="en-US" sz="4000" b="1" dirty="0" smtClean="0"/>
              <a:t>Zero waste approach</a:t>
            </a:r>
            <a:endParaRPr lang="en-US" sz="4000" b="1" dirty="0"/>
          </a:p>
        </p:txBody>
      </p:sp>
    </p:spTree>
    <p:extLst>
      <p:ext uri="{BB962C8B-B14F-4D97-AF65-F5344CB8AC3E}">
        <p14:creationId xmlns:p14="http://schemas.microsoft.com/office/powerpoint/2010/main" val="6791713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nergyjustice.net/files/waste/hierarch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027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mn-lt"/>
              </a:rPr>
              <a:t>Proposed Solutions</a:t>
            </a:r>
          </a:p>
        </p:txBody>
      </p:sp>
      <p:sp>
        <p:nvSpPr>
          <p:cNvPr id="3" name="Content Placeholder 2"/>
          <p:cNvSpPr>
            <a:spLocks noGrp="1"/>
          </p:cNvSpPr>
          <p:nvPr>
            <p:ph idx="1"/>
          </p:nvPr>
        </p:nvSpPr>
        <p:spPr>
          <a:xfrm>
            <a:off x="1371600" y="1743739"/>
            <a:ext cx="9601200" cy="4902387"/>
          </a:xfrm>
        </p:spPr>
        <p:txBody>
          <a:bodyPr>
            <a:noAutofit/>
          </a:bodyPr>
          <a:lstStyle/>
          <a:p>
            <a:pPr>
              <a:lnSpc>
                <a:spcPct val="90000"/>
              </a:lnSpc>
              <a:spcBef>
                <a:spcPts val="0"/>
              </a:spcBef>
              <a:spcAft>
                <a:spcPts val="0"/>
              </a:spcAft>
              <a:buSzPct val="100000"/>
              <a:buFont typeface="Wingdings" panose="05000000000000000000" pitchFamily="2" charset="2"/>
              <a:buChar char="§"/>
            </a:pPr>
            <a:r>
              <a:rPr lang="en-US" sz="2600" b="1" dirty="0">
                <a:solidFill>
                  <a:schemeClr val="tx1"/>
                </a:solidFill>
              </a:rPr>
              <a:t>Pass a Clean Air </a:t>
            </a:r>
            <a:r>
              <a:rPr lang="en-US" sz="2600" b="1" dirty="0" smtClean="0">
                <a:solidFill>
                  <a:schemeClr val="tx1"/>
                </a:solidFill>
              </a:rPr>
              <a:t>Ordinance</a:t>
            </a:r>
            <a:endParaRPr lang="en-US" sz="2600" b="1" dirty="0" smtClean="0">
              <a:solidFill>
                <a:schemeClr val="tx1"/>
              </a:solidFill>
              <a:ea typeface="Calibri"/>
              <a:cs typeface="Calibri"/>
              <a:sym typeface="Calibri"/>
            </a:endParaRPr>
          </a:p>
          <a:p>
            <a:pPr lvl="0">
              <a:lnSpc>
                <a:spcPct val="90000"/>
              </a:lnSpc>
              <a:spcBef>
                <a:spcPts val="0"/>
              </a:spcBef>
              <a:spcAft>
                <a:spcPts val="0"/>
              </a:spcAft>
              <a:buSzPct val="100000"/>
              <a:buFont typeface="Wingdings" panose="05000000000000000000" pitchFamily="2" charset="2"/>
              <a:buChar char="§"/>
            </a:pPr>
            <a:r>
              <a:rPr lang="en-US" sz="2600" b="1" dirty="0" smtClean="0">
                <a:solidFill>
                  <a:schemeClr val="tx1"/>
                </a:solidFill>
                <a:ea typeface="Calibri"/>
                <a:cs typeface="Calibri"/>
                <a:sym typeface="Calibri"/>
              </a:rPr>
              <a:t>Provide 25-gallon </a:t>
            </a:r>
            <a:r>
              <a:rPr lang="en-US" sz="2600" b="1" dirty="0">
                <a:solidFill>
                  <a:schemeClr val="tx1"/>
                </a:solidFill>
                <a:ea typeface="Calibri"/>
                <a:cs typeface="Calibri"/>
                <a:sym typeface="Calibri"/>
              </a:rPr>
              <a:t>recycling bins to all Baltimore residents for free </a:t>
            </a:r>
            <a:r>
              <a:rPr lang="en-US" sz="2600" b="1" dirty="0" smtClean="0">
                <a:solidFill>
                  <a:schemeClr val="tx1"/>
                </a:solidFill>
                <a:ea typeface="Calibri"/>
                <a:cs typeface="Calibri"/>
                <a:sym typeface="Calibri"/>
              </a:rPr>
              <a:t>(Divert Baltimore)</a:t>
            </a:r>
            <a:endParaRPr lang="en-US" sz="2600" b="1" dirty="0">
              <a:solidFill>
                <a:schemeClr val="tx1"/>
              </a:solidFill>
              <a:ea typeface="Calibri"/>
              <a:cs typeface="Calibri"/>
              <a:sym typeface="Calibri"/>
            </a:endParaRPr>
          </a:p>
          <a:p>
            <a:pPr lvl="0">
              <a:lnSpc>
                <a:spcPct val="90000"/>
              </a:lnSpc>
              <a:spcBef>
                <a:spcPts val="1400"/>
              </a:spcBef>
              <a:spcAft>
                <a:spcPts val="0"/>
              </a:spcAft>
              <a:buSzPct val="100000"/>
              <a:buFont typeface="Wingdings" panose="05000000000000000000" pitchFamily="2" charset="2"/>
              <a:buChar char="§"/>
            </a:pPr>
            <a:r>
              <a:rPr lang="en-US" sz="2600" b="1" dirty="0">
                <a:solidFill>
                  <a:schemeClr val="tx1"/>
                </a:solidFill>
                <a:ea typeface="Calibri"/>
                <a:cs typeface="Calibri"/>
                <a:sym typeface="Calibri"/>
              </a:rPr>
              <a:t>Provide same </a:t>
            </a:r>
            <a:r>
              <a:rPr lang="en-US" sz="2600" b="1" dirty="0" smtClean="0">
                <a:solidFill>
                  <a:schemeClr val="tx1"/>
                </a:solidFill>
                <a:ea typeface="Calibri"/>
                <a:cs typeface="Calibri"/>
                <a:sym typeface="Calibri"/>
              </a:rPr>
              <a:t>and/or </a:t>
            </a:r>
            <a:r>
              <a:rPr lang="en-US" sz="2600" b="1" dirty="0">
                <a:solidFill>
                  <a:schemeClr val="tx1"/>
                </a:solidFill>
                <a:ea typeface="Calibri"/>
                <a:cs typeface="Calibri"/>
                <a:sym typeface="Calibri"/>
              </a:rPr>
              <a:t>larger bins to businesses at a discounted rate</a:t>
            </a:r>
          </a:p>
          <a:p>
            <a:pPr lvl="0">
              <a:spcBef>
                <a:spcPts val="1400"/>
              </a:spcBef>
              <a:spcAft>
                <a:spcPts val="0"/>
              </a:spcAft>
              <a:buSzPct val="100000"/>
              <a:buFont typeface="Wingdings" panose="05000000000000000000" pitchFamily="2" charset="2"/>
              <a:buChar char="§"/>
            </a:pPr>
            <a:r>
              <a:rPr lang="en-US" sz="2600" b="1" dirty="0">
                <a:solidFill>
                  <a:schemeClr val="tx1"/>
                </a:solidFill>
              </a:rPr>
              <a:t>Implement Charm City </a:t>
            </a:r>
            <a:r>
              <a:rPr lang="en-US" sz="2600" b="1" dirty="0" smtClean="0">
                <a:solidFill>
                  <a:schemeClr val="tx1"/>
                </a:solidFill>
              </a:rPr>
              <a:t>Save Money and Reduce Trash (SMART)</a:t>
            </a:r>
            <a:endParaRPr lang="en-US" sz="2600" b="1" dirty="0">
              <a:solidFill>
                <a:schemeClr val="tx1"/>
              </a:solidFill>
            </a:endParaRPr>
          </a:p>
          <a:p>
            <a:pPr lvl="0">
              <a:spcBef>
                <a:spcPts val="1400"/>
              </a:spcBef>
              <a:buSzPct val="100000"/>
              <a:buFont typeface="Wingdings" panose="05000000000000000000" pitchFamily="2" charset="2"/>
              <a:buChar char="§"/>
            </a:pPr>
            <a:r>
              <a:rPr lang="en-US" sz="2600" b="1" dirty="0" smtClean="0">
                <a:solidFill>
                  <a:schemeClr val="tx1"/>
                </a:solidFill>
              </a:rPr>
              <a:t>Open </a:t>
            </a:r>
            <a:r>
              <a:rPr lang="en-US" sz="2600" b="1" dirty="0">
                <a:solidFill>
                  <a:schemeClr val="tx1"/>
                </a:solidFill>
              </a:rPr>
              <a:t>a </a:t>
            </a:r>
            <a:r>
              <a:rPr lang="en-US" sz="2600" b="1" dirty="0" smtClean="0">
                <a:solidFill>
                  <a:schemeClr val="tx1"/>
                </a:solidFill>
              </a:rPr>
              <a:t>Material Recovery Facility (MRF)/Mechanical Recovery, Biological Treatment (MRBT), </a:t>
            </a:r>
            <a:r>
              <a:rPr lang="en-US" sz="2600" b="1" dirty="0">
                <a:solidFill>
                  <a:schemeClr val="tx1"/>
                </a:solidFill>
              </a:rPr>
              <a:t>composting, and/or anaerobic digestion facilities in Westport</a:t>
            </a:r>
          </a:p>
          <a:p>
            <a:pPr lvl="0">
              <a:lnSpc>
                <a:spcPct val="90000"/>
              </a:lnSpc>
              <a:spcBef>
                <a:spcPts val="1400"/>
              </a:spcBef>
              <a:buSzPct val="100000"/>
              <a:buFont typeface="Wingdings" panose="05000000000000000000" pitchFamily="2" charset="2"/>
              <a:buChar char="§"/>
            </a:pPr>
            <a:r>
              <a:rPr lang="en-US" sz="2600" b="1" dirty="0">
                <a:solidFill>
                  <a:schemeClr val="tx1"/>
                </a:solidFill>
              </a:rPr>
              <a:t>Do not renew the </a:t>
            </a:r>
            <a:r>
              <a:rPr lang="en-US" sz="2600" b="1" dirty="0" err="1">
                <a:solidFill>
                  <a:schemeClr val="tx1"/>
                </a:solidFill>
              </a:rPr>
              <a:t>Wheelabrator</a:t>
            </a:r>
            <a:r>
              <a:rPr lang="en-US" sz="2600" b="1" dirty="0">
                <a:solidFill>
                  <a:schemeClr val="tx1"/>
                </a:solidFill>
              </a:rPr>
              <a:t> contract</a:t>
            </a:r>
            <a:r>
              <a:rPr lang="en-US" sz="2600" b="1" dirty="0" smtClean="0">
                <a:solidFill>
                  <a:schemeClr val="tx1"/>
                </a:solidFill>
              </a:rPr>
              <a:t>!</a:t>
            </a:r>
            <a:endParaRPr lang="en-US" sz="2600" b="1" dirty="0">
              <a:solidFill>
                <a:schemeClr val="tx1"/>
              </a:solidFill>
            </a:endParaRPr>
          </a:p>
        </p:txBody>
      </p:sp>
    </p:spTree>
    <p:extLst>
      <p:ext uri="{BB962C8B-B14F-4D97-AF65-F5344CB8AC3E}">
        <p14:creationId xmlns:p14="http://schemas.microsoft.com/office/powerpoint/2010/main" val="6696718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Clean Air Ordinance</a:t>
            </a:r>
            <a:endParaRPr lang="en-US" b="1" dirty="0"/>
          </a:p>
        </p:txBody>
      </p:sp>
      <p:sp>
        <p:nvSpPr>
          <p:cNvPr id="3" name="Content Placeholder 2"/>
          <p:cNvSpPr>
            <a:spLocks noGrp="1"/>
          </p:cNvSpPr>
          <p:nvPr>
            <p:ph idx="1"/>
          </p:nvPr>
        </p:nvSpPr>
        <p:spPr>
          <a:xfrm>
            <a:off x="1371600" y="1973772"/>
            <a:ext cx="9601200" cy="3581400"/>
          </a:xfrm>
        </p:spPr>
        <p:txBody>
          <a:bodyPr>
            <a:normAutofit/>
          </a:bodyPr>
          <a:lstStyle/>
          <a:p>
            <a:r>
              <a:rPr lang="en-US" sz="2800" b="1" dirty="0" smtClean="0"/>
              <a:t>Requires facilities burning a minimum of 25 tons of waste daily to install up-to-date pollution controls and post emissions data online in real-time</a:t>
            </a:r>
          </a:p>
          <a:p>
            <a:r>
              <a:rPr lang="en-US" sz="2800" b="1" dirty="0" smtClean="0"/>
              <a:t>Would include </a:t>
            </a:r>
            <a:r>
              <a:rPr lang="en-US" sz="2800" b="1" dirty="0" err="1" smtClean="0"/>
              <a:t>Wheelabrator</a:t>
            </a:r>
            <a:r>
              <a:rPr lang="en-US" sz="2800" b="1" dirty="0" smtClean="0"/>
              <a:t> and Curtis Bay Energy</a:t>
            </a:r>
          </a:p>
          <a:p>
            <a:r>
              <a:rPr lang="en-US" sz="2800" b="1" dirty="0" smtClean="0"/>
              <a:t>Facilities would be tasked to monitor 20 emissions continuously</a:t>
            </a:r>
          </a:p>
          <a:p>
            <a:r>
              <a:rPr lang="en-US" sz="2800" b="1" dirty="0" smtClean="0"/>
              <a:t>Penalized for each violation of each pollutant daily</a:t>
            </a:r>
            <a:endParaRPr lang="en-US" sz="2800" b="1" dirty="0"/>
          </a:p>
        </p:txBody>
      </p:sp>
    </p:spTree>
    <p:extLst>
      <p:ext uri="{BB962C8B-B14F-4D97-AF65-F5344CB8AC3E}">
        <p14:creationId xmlns:p14="http://schemas.microsoft.com/office/powerpoint/2010/main" val="31567571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601200" cy="1485900"/>
          </a:xfrm>
        </p:spPr>
        <p:txBody>
          <a:bodyPr/>
          <a:lstStyle/>
          <a:p>
            <a:pPr algn="ctr"/>
            <a:r>
              <a:rPr lang="en-US" b="1" dirty="0" smtClean="0"/>
              <a:t>Divert Baltimore</a:t>
            </a:r>
            <a:endParaRPr lang="en-US" b="1" dirty="0"/>
          </a:p>
        </p:txBody>
      </p:sp>
      <p:pic>
        <p:nvPicPr>
          <p:cNvPr id="4" name="Content Placeholder 3" descr="http://www.freelargeimages.com/wp-content/uploads/2014/12/Recycle_Logo_02.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8817" y="1252330"/>
            <a:ext cx="5347253" cy="5128592"/>
          </a:xfrm>
          <a:prstGeom prst="rect">
            <a:avLst/>
          </a:prstGeom>
          <a:noFill/>
          <a:ln>
            <a:noFill/>
          </a:ln>
        </p:spPr>
      </p:pic>
      <p:pic>
        <p:nvPicPr>
          <p:cNvPr id="5" name="Picture 4" descr="https://gbc.org/wp-content/uploads/2015/06/Baltimore-City-se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155" y="3220284"/>
            <a:ext cx="1292089" cy="1311960"/>
          </a:xfrm>
          <a:prstGeom prst="rect">
            <a:avLst/>
          </a:prstGeom>
          <a:noFill/>
          <a:ln>
            <a:noFill/>
          </a:ln>
        </p:spPr>
      </p:pic>
    </p:spTree>
    <p:extLst>
      <p:ext uri="{BB962C8B-B14F-4D97-AF65-F5344CB8AC3E}">
        <p14:creationId xmlns:p14="http://schemas.microsoft.com/office/powerpoint/2010/main" val="404108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84583"/>
          </a:xfrm>
        </p:spPr>
        <p:txBody>
          <a:bodyPr/>
          <a:lstStyle/>
          <a:p>
            <a:pPr algn="ctr"/>
            <a:r>
              <a:rPr lang="en-US" b="1" dirty="0" smtClean="0"/>
              <a:t>The Basics</a:t>
            </a:r>
            <a:endParaRPr lang="en-US" b="1" dirty="0"/>
          </a:p>
        </p:txBody>
      </p:sp>
      <p:sp>
        <p:nvSpPr>
          <p:cNvPr id="3" name="Content Placeholder 2"/>
          <p:cNvSpPr>
            <a:spLocks noGrp="1"/>
          </p:cNvSpPr>
          <p:nvPr>
            <p:ph idx="1"/>
          </p:nvPr>
        </p:nvSpPr>
        <p:spPr>
          <a:xfrm>
            <a:off x="1371600" y="1808926"/>
            <a:ext cx="9601200" cy="4432852"/>
          </a:xfrm>
        </p:spPr>
        <p:txBody>
          <a:bodyPr>
            <a:normAutofit fontScale="92500" lnSpcReduction="10000"/>
          </a:bodyPr>
          <a:lstStyle/>
          <a:p>
            <a:pPr lvl="0"/>
            <a:r>
              <a:rPr lang="en-US" b="1" dirty="0"/>
              <a:t>A Community Statistical Area(s) (CSAs) is distributed the 25-gallon recycling bins for </a:t>
            </a:r>
            <a:r>
              <a:rPr lang="en-US" b="1" dirty="0" smtClean="0"/>
              <a:t>free</a:t>
            </a:r>
          </a:p>
          <a:p>
            <a:pPr lvl="0"/>
            <a:r>
              <a:rPr lang="en-US" b="1" dirty="0" smtClean="0"/>
              <a:t>Education campaign on health and financial costs of incineration</a:t>
            </a:r>
            <a:endParaRPr lang="en-US" b="1" dirty="0"/>
          </a:p>
          <a:p>
            <a:pPr lvl="0"/>
            <a:r>
              <a:rPr lang="en-US" b="1" dirty="0"/>
              <a:t>Each CSA(s) is tasked to recycle an additional 24.7 percent of annual solid waste production, or 1.29lbs per household daily</a:t>
            </a:r>
          </a:p>
          <a:p>
            <a:pPr lvl="0"/>
            <a:r>
              <a:rPr lang="en-US" b="1" dirty="0"/>
              <a:t>This amount breaks the City even on the revenue lost from free distribution by diverting tipping fee costs</a:t>
            </a:r>
          </a:p>
          <a:p>
            <a:pPr lvl="0"/>
            <a:r>
              <a:rPr lang="en-US" b="1" dirty="0"/>
              <a:t>If the CSA(s) surpasses the breakeven point, it is rewarded through a Community Betterment Fund (CBF), where various projects can be funded or assisted by the diverted tipping fee </a:t>
            </a:r>
            <a:r>
              <a:rPr lang="en-US" b="1" dirty="0" smtClean="0"/>
              <a:t>costs</a:t>
            </a:r>
            <a:br>
              <a:rPr lang="en-US" b="1" dirty="0" smtClean="0"/>
            </a:br>
            <a:r>
              <a:rPr lang="en-US" b="1" dirty="0" smtClean="0"/>
              <a:t/>
            </a:r>
            <a:br>
              <a:rPr lang="en-US" b="1" dirty="0" smtClean="0"/>
            </a:br>
            <a:r>
              <a:rPr lang="en-US" b="1" u="sng" dirty="0" smtClean="0"/>
              <a:t>Breakdown</a:t>
            </a:r>
            <a:br>
              <a:rPr lang="en-US" b="1" u="sng" dirty="0" smtClean="0"/>
            </a:br>
            <a:r>
              <a:rPr lang="en-US" b="1" dirty="0" smtClean="0"/>
              <a:t>70% - CBF</a:t>
            </a:r>
            <a:br>
              <a:rPr lang="en-US" b="1" dirty="0" smtClean="0"/>
            </a:br>
            <a:r>
              <a:rPr lang="en-US" b="1" dirty="0" smtClean="0"/>
              <a:t>15% - Solid Waste Enterprise Fund</a:t>
            </a:r>
            <a:br>
              <a:rPr lang="en-US" b="1" dirty="0" smtClean="0"/>
            </a:br>
            <a:r>
              <a:rPr lang="en-US" b="1" dirty="0" smtClean="0"/>
              <a:t>15% - General Fund</a:t>
            </a:r>
            <a:endParaRPr lang="en-US" b="1" u="sng" dirty="0"/>
          </a:p>
        </p:txBody>
      </p:sp>
    </p:spTree>
    <p:extLst>
      <p:ext uri="{BB962C8B-B14F-4D97-AF65-F5344CB8AC3E}">
        <p14:creationId xmlns:p14="http://schemas.microsoft.com/office/powerpoint/2010/main" val="9334545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1852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2757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854"/>
            <a:ext cx="10245144" cy="705118"/>
          </a:xfrm>
        </p:spPr>
        <p:txBody>
          <a:bodyPr>
            <a:normAutofit fontScale="90000"/>
          </a:bodyPr>
          <a:lstStyle/>
          <a:p>
            <a:r>
              <a:rPr lang="en-US" b="1" dirty="0" smtClean="0"/>
              <a:t>Baltimore Community Statistical Areas (CSAs)</a:t>
            </a:r>
            <a:endParaRPr lang="en-US" b="1" dirty="0"/>
          </a:p>
        </p:txBody>
      </p:sp>
      <p:pic>
        <p:nvPicPr>
          <p:cNvPr id="6" name="Picture 2" descr="http://health.baltimorecity.gov/sites/default/files/CS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19220" y="746972"/>
            <a:ext cx="4836100" cy="600155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473521" y="4327301"/>
            <a:ext cx="785612" cy="7212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48128">
            <a:off x="5061399" y="4559121"/>
            <a:ext cx="3882980" cy="15905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52575" y="6162263"/>
            <a:ext cx="3099669" cy="646331"/>
          </a:xfrm>
          <a:prstGeom prst="rect">
            <a:avLst/>
          </a:prstGeom>
          <a:noFill/>
        </p:spPr>
        <p:txBody>
          <a:bodyPr wrap="square" rtlCol="0">
            <a:spAutoFit/>
          </a:bodyPr>
          <a:lstStyle/>
          <a:p>
            <a:r>
              <a:rPr lang="en-US" b="1" dirty="0" smtClean="0"/>
              <a:t>Source: Baltimore City Health Department</a:t>
            </a:r>
            <a:endParaRPr lang="en-US" b="1" dirty="0"/>
          </a:p>
        </p:txBody>
      </p:sp>
    </p:spTree>
    <p:extLst>
      <p:ext uri="{BB962C8B-B14F-4D97-AF65-F5344CB8AC3E}">
        <p14:creationId xmlns:p14="http://schemas.microsoft.com/office/powerpoint/2010/main" val="572116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cY7gYxn3RkA/SgzkyEjQ1qI/AAAAAAAADfo/VhRtdbGJkfM/s320/Westport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8" y="1"/>
            <a:ext cx="529519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03535" y="45075"/>
            <a:ext cx="3548129" cy="1577663"/>
          </a:xfrm>
        </p:spPr>
        <p:txBody>
          <a:bodyPr>
            <a:noAutofit/>
          </a:bodyPr>
          <a:lstStyle/>
          <a:p>
            <a:pPr marL="0" indent="0">
              <a:buNone/>
            </a:pPr>
            <a:r>
              <a:rPr lang="en-US" sz="2400" b="1" u="sng" dirty="0" smtClean="0"/>
              <a:t>Demographics</a:t>
            </a:r>
          </a:p>
          <a:p>
            <a:pPr marL="0" indent="0">
              <a:buNone/>
            </a:pPr>
            <a:r>
              <a:rPr lang="en-US" sz="2400" b="1" dirty="0" smtClean="0"/>
              <a:t>65.2% African American</a:t>
            </a:r>
            <a:br>
              <a:rPr lang="en-US" sz="2400" b="1" dirty="0" smtClean="0"/>
            </a:br>
            <a:r>
              <a:rPr lang="en-US" sz="2400" b="1" dirty="0" smtClean="0"/>
              <a:t>17.2% White</a:t>
            </a:r>
            <a:br>
              <a:rPr lang="en-US" sz="2400" b="1" dirty="0" smtClean="0"/>
            </a:br>
            <a:r>
              <a:rPr lang="en-US" sz="2400" b="1" dirty="0" smtClean="0"/>
              <a:t>13.1% Latino</a:t>
            </a:r>
            <a:endParaRPr lang="en-US" sz="2400" b="1" dirty="0"/>
          </a:p>
        </p:txBody>
      </p:sp>
      <p:sp>
        <p:nvSpPr>
          <p:cNvPr id="5" name="Content Placeholder 2"/>
          <p:cNvSpPr txBox="1">
            <a:spLocks/>
          </p:cNvSpPr>
          <p:nvPr/>
        </p:nvSpPr>
        <p:spPr>
          <a:xfrm>
            <a:off x="6003535" y="2060059"/>
            <a:ext cx="5625248" cy="204462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400" b="1" u="sng" dirty="0" smtClean="0"/>
              <a:t>Socioeconomics</a:t>
            </a:r>
          </a:p>
          <a:p>
            <a:pPr marL="0" indent="0">
              <a:buFont typeface="Franklin Gothic Book" panose="020B0503020102020204" pitchFamily="34" charset="0"/>
              <a:buNone/>
            </a:pPr>
            <a:r>
              <a:rPr lang="en-US" sz="2400" b="1" dirty="0" smtClean="0"/>
              <a:t>16.2% Unemployment</a:t>
            </a:r>
            <a:br>
              <a:rPr lang="en-US" sz="2400" b="1" dirty="0" smtClean="0"/>
            </a:br>
            <a:r>
              <a:rPr lang="en-US" sz="2400" b="1" dirty="0" smtClean="0"/>
              <a:t>28% Poverty Rate</a:t>
            </a:r>
            <a:br>
              <a:rPr lang="en-US" sz="2400" b="1" dirty="0" smtClean="0"/>
            </a:br>
            <a:r>
              <a:rPr lang="en-US" sz="2400" b="1" dirty="0" smtClean="0"/>
              <a:t>72.5% With HS Diploma or Less</a:t>
            </a:r>
            <a:br>
              <a:rPr lang="en-US" sz="2400" b="1" dirty="0" smtClean="0"/>
            </a:br>
            <a:r>
              <a:rPr lang="en-US" sz="2400" b="1" dirty="0" smtClean="0"/>
              <a:t>Vacant Lot Density: 927 per 10K – 42</a:t>
            </a:r>
            <a:r>
              <a:rPr lang="en-US" sz="2400" b="1" baseline="30000" dirty="0" smtClean="0"/>
              <a:t>nd</a:t>
            </a:r>
            <a:r>
              <a:rPr lang="en-US" sz="2400" b="1" dirty="0" smtClean="0"/>
              <a:t> </a:t>
            </a:r>
            <a:endParaRPr lang="en-US" sz="2400" b="1" dirty="0"/>
          </a:p>
        </p:txBody>
      </p:sp>
      <p:sp>
        <p:nvSpPr>
          <p:cNvPr id="6" name="Content Placeholder 2"/>
          <p:cNvSpPr txBox="1">
            <a:spLocks/>
          </p:cNvSpPr>
          <p:nvPr/>
        </p:nvSpPr>
        <p:spPr>
          <a:xfrm>
            <a:off x="6003535" y="4312269"/>
            <a:ext cx="6088381" cy="1954716"/>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400" b="1" u="sng" dirty="0" smtClean="0"/>
              <a:t>Mortality</a:t>
            </a:r>
          </a:p>
          <a:p>
            <a:pPr marL="0" indent="0">
              <a:buNone/>
            </a:pPr>
            <a:r>
              <a:rPr lang="en-US" sz="2400" b="1" dirty="0" smtClean="0"/>
              <a:t>Life Expectancy: 73.3 – 24</a:t>
            </a:r>
            <a:r>
              <a:rPr lang="en-US" sz="2400" b="1" baseline="30000" dirty="0" smtClean="0"/>
              <a:t>th</a:t>
            </a:r>
            <a:r>
              <a:rPr lang="en-US" sz="2400" b="1" dirty="0" smtClean="0"/>
              <a:t> </a:t>
            </a:r>
            <a:br>
              <a:rPr lang="en-US" sz="2400" b="1" dirty="0" smtClean="0"/>
            </a:br>
            <a:r>
              <a:rPr lang="en-US" sz="2400" b="1" dirty="0" smtClean="0"/>
              <a:t>Avertable Deaths: 50.9% -- 40</a:t>
            </a:r>
            <a:r>
              <a:rPr lang="en-US" sz="2400" b="1" baseline="30000" dirty="0" smtClean="0"/>
              <a:t>th</a:t>
            </a:r>
            <a:br>
              <a:rPr lang="en-US" sz="2400" b="1" baseline="30000" dirty="0" smtClean="0"/>
            </a:br>
            <a:r>
              <a:rPr lang="en-US" sz="2400" b="1" dirty="0" smtClean="0"/>
              <a:t>Deaths by Chronic Respiratory Disease: 6.5 per 10,000 – 46</a:t>
            </a:r>
            <a:r>
              <a:rPr lang="en-US" sz="2400" b="1" baseline="30000" dirty="0" smtClean="0"/>
              <a:t>th</a:t>
            </a:r>
            <a:r>
              <a:rPr lang="en-US" sz="2400" b="1" dirty="0" smtClean="0"/>
              <a:t> </a:t>
            </a:r>
            <a:r>
              <a:rPr lang="en-US" sz="2400" b="1" baseline="30000" dirty="0" smtClean="0"/>
              <a:t/>
            </a:r>
            <a:br>
              <a:rPr lang="en-US" sz="2400" b="1" baseline="30000" dirty="0" smtClean="0"/>
            </a:br>
            <a:r>
              <a:rPr lang="en-US" sz="2400" b="1" dirty="0" smtClean="0"/>
              <a:t>  </a:t>
            </a:r>
            <a:endParaRPr lang="en-US" sz="2400" b="1" dirty="0"/>
          </a:p>
        </p:txBody>
      </p:sp>
      <p:sp>
        <p:nvSpPr>
          <p:cNvPr id="2" name="TextBox 1"/>
          <p:cNvSpPr txBox="1"/>
          <p:nvPr/>
        </p:nvSpPr>
        <p:spPr>
          <a:xfrm>
            <a:off x="7560526" y="6474566"/>
            <a:ext cx="4798681" cy="646331"/>
          </a:xfrm>
          <a:prstGeom prst="rect">
            <a:avLst/>
          </a:prstGeom>
          <a:noFill/>
        </p:spPr>
        <p:txBody>
          <a:bodyPr wrap="square" rtlCol="0">
            <a:spAutoFit/>
          </a:bodyPr>
          <a:lstStyle/>
          <a:p>
            <a:r>
              <a:rPr lang="en-US" b="1" dirty="0"/>
              <a:t>Sources: BNIA; </a:t>
            </a:r>
            <a:r>
              <a:rPr lang="en-US" b="1" dirty="0" smtClean="0"/>
              <a:t>BCHD Neighborhood </a:t>
            </a:r>
            <a:r>
              <a:rPr lang="en-US" b="1" dirty="0"/>
              <a:t>Profile</a:t>
            </a:r>
          </a:p>
          <a:p>
            <a:endParaRPr lang="en-US" dirty="0"/>
          </a:p>
        </p:txBody>
      </p:sp>
    </p:spTree>
    <p:extLst>
      <p:ext uri="{BB962C8B-B14F-4D97-AF65-F5344CB8AC3E}">
        <p14:creationId xmlns:p14="http://schemas.microsoft.com/office/powerpoint/2010/main" val="12095207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mn-lt"/>
                <a:ea typeface="Arial"/>
                <a:cs typeface="Arial"/>
                <a:sym typeface="Arial"/>
              </a:rPr>
              <a:t>General Information</a:t>
            </a:r>
            <a:endParaRPr lang="en-US" b="1" dirty="0">
              <a:solidFill>
                <a:schemeClr val="tx1"/>
              </a:solidFill>
              <a:latin typeface="+mn-lt"/>
            </a:endParaRPr>
          </a:p>
        </p:txBody>
      </p:sp>
      <p:sp>
        <p:nvSpPr>
          <p:cNvPr id="3" name="Content Placeholder 2"/>
          <p:cNvSpPr>
            <a:spLocks noGrp="1"/>
          </p:cNvSpPr>
          <p:nvPr>
            <p:ph idx="1"/>
          </p:nvPr>
        </p:nvSpPr>
        <p:spPr>
          <a:xfrm>
            <a:off x="724479" y="1709221"/>
            <a:ext cx="9601200" cy="3581400"/>
          </a:xfrm>
        </p:spPr>
        <p:txBody>
          <a:bodyPr/>
          <a:lstStyle/>
          <a:p>
            <a:pPr marL="0" lvl="0" indent="0">
              <a:lnSpc>
                <a:spcPct val="90000"/>
              </a:lnSpc>
              <a:spcBef>
                <a:spcPts val="0"/>
              </a:spcBef>
              <a:spcAft>
                <a:spcPts val="0"/>
              </a:spcAft>
              <a:buClr>
                <a:schemeClr val="accent3"/>
              </a:buClr>
              <a:buSzPct val="25000"/>
              <a:buNone/>
            </a:pPr>
            <a:r>
              <a:rPr lang="en-US" sz="2400" b="1" dirty="0">
                <a:solidFill>
                  <a:schemeClr val="tx1"/>
                </a:solidFill>
                <a:ea typeface="Calibri"/>
                <a:cs typeface="Calibri"/>
                <a:sym typeface="Calibri"/>
              </a:rPr>
              <a:t>Name: </a:t>
            </a:r>
            <a:r>
              <a:rPr lang="en-US" sz="2400" b="1" dirty="0" err="1">
                <a:solidFill>
                  <a:schemeClr val="tx1"/>
                </a:solidFill>
                <a:ea typeface="Calibri"/>
                <a:cs typeface="Calibri"/>
                <a:sym typeface="Calibri"/>
              </a:rPr>
              <a:t>Wheelabrator</a:t>
            </a:r>
            <a:r>
              <a:rPr lang="en-US" sz="2400" b="1" dirty="0">
                <a:solidFill>
                  <a:schemeClr val="tx1"/>
                </a:solidFill>
                <a:ea typeface="Calibri"/>
                <a:cs typeface="Calibri"/>
                <a:sym typeface="Calibri"/>
              </a:rPr>
              <a:t> </a:t>
            </a:r>
            <a:r>
              <a:rPr lang="en-US" sz="2400" b="1" dirty="0" smtClean="0">
                <a:solidFill>
                  <a:schemeClr val="tx1"/>
                </a:solidFill>
                <a:ea typeface="Calibri"/>
                <a:cs typeface="Calibri"/>
                <a:sym typeface="Calibri"/>
              </a:rPr>
              <a:t>Baltimore (formerly BRESC0)</a:t>
            </a:r>
            <a:endParaRPr lang="en-US" sz="2400" b="1" dirty="0">
              <a:solidFill>
                <a:schemeClr val="tx1"/>
              </a:solidFill>
              <a:ea typeface="Calibri"/>
              <a:cs typeface="Calibri"/>
              <a:sym typeface="Calibri"/>
            </a:endParaRPr>
          </a:p>
          <a:p>
            <a:pPr marL="0" lvl="0" indent="0">
              <a:lnSpc>
                <a:spcPct val="90000"/>
              </a:lnSpc>
              <a:spcBef>
                <a:spcPts val="1400"/>
              </a:spcBef>
              <a:spcAft>
                <a:spcPts val="0"/>
              </a:spcAft>
              <a:buClr>
                <a:schemeClr val="accent3"/>
              </a:buClr>
              <a:buSzPct val="25000"/>
              <a:buNone/>
            </a:pPr>
            <a:r>
              <a:rPr lang="en-US" sz="2400" b="1" dirty="0">
                <a:solidFill>
                  <a:schemeClr val="tx1"/>
                </a:solidFill>
                <a:ea typeface="Calibri"/>
                <a:cs typeface="Calibri"/>
                <a:sym typeface="Calibri"/>
              </a:rPr>
              <a:t>Opened: 1985</a:t>
            </a:r>
          </a:p>
          <a:p>
            <a:pPr marL="0" lvl="0" indent="0">
              <a:lnSpc>
                <a:spcPct val="90000"/>
              </a:lnSpc>
              <a:spcBef>
                <a:spcPts val="1400"/>
              </a:spcBef>
              <a:spcAft>
                <a:spcPts val="0"/>
              </a:spcAft>
              <a:buClr>
                <a:schemeClr val="accent3"/>
              </a:buClr>
              <a:buSzPct val="25000"/>
              <a:buNone/>
            </a:pPr>
            <a:r>
              <a:rPr lang="en-US" sz="2400" b="1" dirty="0">
                <a:solidFill>
                  <a:schemeClr val="tx1"/>
                </a:solidFill>
                <a:ea typeface="Calibri"/>
                <a:cs typeface="Calibri"/>
                <a:sym typeface="Calibri"/>
              </a:rPr>
              <a:t>Capacity: 2,250 tons of municipal solid waste (MSW) daily</a:t>
            </a:r>
          </a:p>
          <a:p>
            <a:pPr marL="0" lvl="0" indent="0">
              <a:lnSpc>
                <a:spcPct val="90000"/>
              </a:lnSpc>
              <a:spcBef>
                <a:spcPts val="1400"/>
              </a:spcBef>
              <a:spcAft>
                <a:spcPts val="0"/>
              </a:spcAft>
              <a:buClr>
                <a:schemeClr val="accent3"/>
              </a:buClr>
              <a:buSzPct val="25000"/>
              <a:buNone/>
            </a:pPr>
            <a:r>
              <a:rPr lang="en-US" sz="2400" b="1" dirty="0">
                <a:solidFill>
                  <a:schemeClr val="tx1"/>
                </a:solidFill>
                <a:ea typeface="Calibri"/>
                <a:cs typeface="Calibri"/>
                <a:sym typeface="Calibri"/>
              </a:rPr>
              <a:t>Power Production: 60MW (At Capacity)</a:t>
            </a:r>
          </a:p>
          <a:p>
            <a:pPr marL="0" lvl="0" indent="0">
              <a:lnSpc>
                <a:spcPct val="90000"/>
              </a:lnSpc>
              <a:spcBef>
                <a:spcPts val="1400"/>
              </a:spcBef>
              <a:buClr>
                <a:schemeClr val="accent3"/>
              </a:buClr>
              <a:buSzPct val="25000"/>
              <a:buNone/>
            </a:pPr>
            <a:r>
              <a:rPr lang="en-US" sz="2400" b="1" dirty="0">
                <a:solidFill>
                  <a:schemeClr val="tx1"/>
                </a:solidFill>
              </a:rPr>
              <a:t>Contract:</a:t>
            </a:r>
          </a:p>
          <a:p>
            <a:pPr marL="0" lvl="0" indent="0">
              <a:spcBef>
                <a:spcPts val="0"/>
              </a:spcBef>
              <a:spcAft>
                <a:spcPts val="0"/>
              </a:spcAft>
              <a:buNone/>
            </a:pPr>
            <a:r>
              <a:rPr lang="en-US" sz="2400" b="1" dirty="0">
                <a:solidFill>
                  <a:schemeClr val="tx1"/>
                </a:solidFill>
              </a:rPr>
              <a:t>Signed: June 22, 2011</a:t>
            </a:r>
            <a:br>
              <a:rPr lang="en-US" sz="2400" b="1" dirty="0">
                <a:solidFill>
                  <a:schemeClr val="tx1"/>
                </a:solidFill>
              </a:rPr>
            </a:br>
            <a:r>
              <a:rPr lang="en-US" sz="2400" b="1" dirty="0">
                <a:solidFill>
                  <a:schemeClr val="tx1"/>
                </a:solidFill>
              </a:rPr>
              <a:t>Enacted: July 1, 2011</a:t>
            </a:r>
            <a:br>
              <a:rPr lang="en-US" sz="2400" b="1" dirty="0">
                <a:solidFill>
                  <a:schemeClr val="tx1"/>
                </a:solidFill>
              </a:rPr>
            </a:br>
            <a:r>
              <a:rPr lang="en-US" sz="2400" b="1" dirty="0">
                <a:solidFill>
                  <a:schemeClr val="tx1"/>
                </a:solidFill>
              </a:rPr>
              <a:t>Terminated: December, 31, 2021</a:t>
            </a:r>
          </a:p>
          <a:p>
            <a:pPr marL="0" indent="0">
              <a:buNone/>
            </a:pPr>
            <a:endParaRPr lang="en-US" dirty="0"/>
          </a:p>
        </p:txBody>
      </p:sp>
      <p:sp>
        <p:nvSpPr>
          <p:cNvPr id="4" name="TextBox 3"/>
          <p:cNvSpPr txBox="1"/>
          <p:nvPr/>
        </p:nvSpPr>
        <p:spPr>
          <a:xfrm>
            <a:off x="5018049" y="6314042"/>
            <a:ext cx="6945351" cy="369332"/>
          </a:xfrm>
          <a:prstGeom prst="rect">
            <a:avLst/>
          </a:prstGeom>
          <a:noFill/>
        </p:spPr>
        <p:txBody>
          <a:bodyPr wrap="square" rtlCol="0">
            <a:spAutoFit/>
          </a:bodyPr>
          <a:lstStyle/>
          <a:p>
            <a:r>
              <a:rPr lang="en-US" dirty="0" smtClean="0"/>
              <a:t>Sources: </a:t>
            </a:r>
            <a:r>
              <a:rPr lang="en-US" dirty="0" err="1" smtClean="0"/>
              <a:t>Wheelabrator</a:t>
            </a:r>
            <a:r>
              <a:rPr lang="en-US" dirty="0" smtClean="0"/>
              <a:t>/Baltimore City Contract, </a:t>
            </a:r>
            <a:r>
              <a:rPr lang="en-US" dirty="0" err="1" smtClean="0"/>
              <a:t>Wheelabrator</a:t>
            </a:r>
            <a:r>
              <a:rPr lang="en-US" dirty="0" smtClean="0"/>
              <a:t> Website</a:t>
            </a:r>
            <a:endParaRPr lang="en-US" dirty="0"/>
          </a:p>
        </p:txBody>
      </p:sp>
    </p:spTree>
    <p:extLst>
      <p:ext uri="{BB962C8B-B14F-4D97-AF65-F5344CB8AC3E}">
        <p14:creationId xmlns:p14="http://schemas.microsoft.com/office/powerpoint/2010/main" val="2038354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Your Ash Has a Problem…</a:t>
            </a:r>
            <a:endParaRPr lang="en-US" b="1" dirty="0"/>
          </a:p>
        </p:txBody>
      </p:sp>
      <p:sp>
        <p:nvSpPr>
          <p:cNvPr id="3" name="Content Placeholder 2"/>
          <p:cNvSpPr>
            <a:spLocks noGrp="1"/>
          </p:cNvSpPr>
          <p:nvPr>
            <p:ph idx="1"/>
          </p:nvPr>
        </p:nvSpPr>
        <p:spPr/>
        <p:txBody>
          <a:bodyPr/>
          <a:lstStyle/>
          <a:p>
            <a:r>
              <a:rPr lang="en-US" sz="2400" b="1" dirty="0" smtClean="0"/>
              <a:t>Bottom ash and fly ash are produced by incinerators</a:t>
            </a:r>
          </a:p>
          <a:p>
            <a:r>
              <a:rPr lang="en-US" sz="2400" b="1" dirty="0" smtClean="0"/>
              <a:t>Abatement equipment in modern incinerators transfer the toxic load into the fly ash</a:t>
            </a:r>
          </a:p>
          <a:p>
            <a:r>
              <a:rPr lang="en-US" sz="2400" b="1" dirty="0" smtClean="0"/>
              <a:t>Trucked to landfill, and sometimes used as an alternative daily cover material</a:t>
            </a:r>
          </a:p>
          <a:p>
            <a:r>
              <a:rPr lang="en-US" sz="2400" b="1" dirty="0" smtClean="0"/>
              <a:t>A poorly understood health hazard</a:t>
            </a:r>
          </a:p>
          <a:p>
            <a:pPr marL="0" indent="0">
              <a:buNone/>
            </a:pPr>
            <a:endParaRPr lang="en-US" b="1" dirty="0"/>
          </a:p>
        </p:txBody>
      </p:sp>
      <p:sp>
        <p:nvSpPr>
          <p:cNvPr id="4" name="TextBox 3"/>
          <p:cNvSpPr txBox="1"/>
          <p:nvPr/>
        </p:nvSpPr>
        <p:spPr>
          <a:xfrm>
            <a:off x="7315199" y="6420677"/>
            <a:ext cx="4711147" cy="369332"/>
          </a:xfrm>
          <a:prstGeom prst="rect">
            <a:avLst/>
          </a:prstGeom>
          <a:noFill/>
        </p:spPr>
        <p:txBody>
          <a:bodyPr wrap="square" rtlCol="0">
            <a:spAutoFit/>
          </a:bodyPr>
          <a:lstStyle/>
          <a:p>
            <a:r>
              <a:rPr lang="en-US" b="1" dirty="0" smtClean="0"/>
              <a:t>Source: British Society of Ecological Medicine</a:t>
            </a:r>
            <a:endParaRPr lang="en-US" b="1" dirty="0"/>
          </a:p>
        </p:txBody>
      </p:sp>
    </p:spTree>
    <p:extLst>
      <p:ext uri="{BB962C8B-B14F-4D97-AF65-F5344CB8AC3E}">
        <p14:creationId xmlns:p14="http://schemas.microsoft.com/office/powerpoint/2010/main" val="488181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4105"/>
            <a:ext cx="9601200" cy="1485900"/>
          </a:xfrm>
        </p:spPr>
        <p:txBody>
          <a:bodyPr/>
          <a:lstStyle/>
          <a:p>
            <a:pPr algn="ctr"/>
            <a:r>
              <a:rPr lang="en-US" b="1" dirty="0">
                <a:solidFill>
                  <a:schemeClr val="tx1"/>
                </a:solidFill>
                <a:latin typeface="+mn-lt"/>
              </a:rPr>
              <a:t>And remember…</a:t>
            </a:r>
          </a:p>
        </p:txBody>
      </p:sp>
      <p:sp>
        <p:nvSpPr>
          <p:cNvPr id="3" name="Content Placeholder 2"/>
          <p:cNvSpPr>
            <a:spLocks noGrp="1"/>
          </p:cNvSpPr>
          <p:nvPr>
            <p:ph idx="1"/>
          </p:nvPr>
        </p:nvSpPr>
        <p:spPr>
          <a:xfrm>
            <a:off x="837023" y="2286000"/>
            <a:ext cx="2553286" cy="3581400"/>
          </a:xfrm>
        </p:spPr>
        <p:txBody>
          <a:bodyPr/>
          <a:lstStyle/>
          <a:p>
            <a:pPr marL="0" indent="0" algn="ctr">
              <a:buNone/>
            </a:pPr>
            <a:r>
              <a:rPr lang="en-US" sz="3200" b="1" dirty="0">
                <a:solidFill>
                  <a:schemeClr val="tx1"/>
                </a:solidFill>
              </a:rPr>
              <a:t>Incineration is NOT “waste-to-energy”…</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6499" y="1745127"/>
            <a:ext cx="2999680" cy="5112873"/>
          </a:xfrm>
          <a:prstGeom prst="rect">
            <a:avLst/>
          </a:prstGeom>
        </p:spPr>
      </p:pic>
      <p:sp>
        <p:nvSpPr>
          <p:cNvPr id="5" name="Content Placeholder 2"/>
          <p:cNvSpPr txBox="1">
            <a:spLocks/>
          </p:cNvSpPr>
          <p:nvPr/>
        </p:nvSpPr>
        <p:spPr>
          <a:xfrm>
            <a:off x="6454913" y="2396197"/>
            <a:ext cx="2553286"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3200" b="1" dirty="0" smtClean="0">
                <a:solidFill>
                  <a:schemeClr val="tx1"/>
                </a:solidFill>
              </a:rPr>
              <a:t>Incineration is a waste OF energy!</a:t>
            </a:r>
          </a:p>
          <a:p>
            <a:pPr marL="0" indent="0">
              <a:buFont typeface="Franklin Gothic Book" panose="020B0503020102020204" pitchFamily="34" charset="0"/>
              <a:buNone/>
            </a:pP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0907" y="1745127"/>
            <a:ext cx="2981093" cy="5112872"/>
          </a:xfrm>
          <a:prstGeom prst="rect">
            <a:avLst/>
          </a:prstGeom>
        </p:spPr>
      </p:pic>
    </p:spTree>
    <p:extLst>
      <p:ext uri="{BB962C8B-B14F-4D97-AF65-F5344CB8AC3E}">
        <p14:creationId xmlns:p14="http://schemas.microsoft.com/office/powerpoint/2010/main" val="2337821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7449"/>
            <a:ext cx="9601200" cy="1485900"/>
          </a:xfrm>
        </p:spPr>
        <p:txBody>
          <a:bodyPr/>
          <a:lstStyle/>
          <a:p>
            <a:pPr algn="ctr"/>
            <a:r>
              <a:rPr lang="en-US" b="1" dirty="0" smtClean="0"/>
              <a:t>Total Emissions, 2011 (in Tons)</a:t>
            </a:r>
            <a:endParaRPr lang="en-US" b="1" dirty="0"/>
          </a:p>
        </p:txBody>
      </p:sp>
      <p:graphicFrame>
        <p:nvGraphicFramePr>
          <p:cNvPr id="7" name="Chart 6"/>
          <p:cNvGraphicFramePr>
            <a:graphicFrameLocks/>
          </p:cNvGraphicFramePr>
          <p:nvPr>
            <p:extLst>
              <p:ext uri="{D42A27DB-BD31-4B8C-83A1-F6EECF244321}">
                <p14:modId xmlns:p14="http://schemas.microsoft.com/office/powerpoint/2010/main" val="734846852"/>
              </p:ext>
            </p:extLst>
          </p:nvPr>
        </p:nvGraphicFramePr>
        <p:xfrm>
          <a:off x="1405055" y="960399"/>
          <a:ext cx="9567745" cy="52856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872761" y="6490010"/>
            <a:ext cx="4319239" cy="367990"/>
          </a:xfrm>
          <a:prstGeom prst="rect">
            <a:avLst/>
          </a:prstGeom>
          <a:noFill/>
        </p:spPr>
        <p:txBody>
          <a:bodyPr wrap="square" rtlCol="0">
            <a:spAutoFit/>
          </a:bodyPr>
          <a:lstStyle/>
          <a:p>
            <a:r>
              <a:rPr lang="en-US" b="1" dirty="0" smtClean="0"/>
              <a:t>Source: EPA National Emissions Inventory</a:t>
            </a:r>
            <a:endParaRPr lang="en-US" b="1" dirty="0"/>
          </a:p>
        </p:txBody>
      </p:sp>
    </p:spTree>
    <p:extLst>
      <p:ext uri="{BB962C8B-B14F-4D97-AF65-F5344CB8AC3E}">
        <p14:creationId xmlns:p14="http://schemas.microsoft.com/office/powerpoint/2010/main" val="15544084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cru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205</TotalTime>
  <Words>1445</Words>
  <Application>Microsoft Office PowerPoint</Application>
  <PresentationFormat>Custom</PresentationFormat>
  <Paragraphs>166</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Crop</vt:lpstr>
      <vt:lpstr>Energy Justice Network</vt:lpstr>
      <vt:lpstr>PowerPoint Presentation</vt:lpstr>
      <vt:lpstr>PowerPoint Presentation</vt:lpstr>
      <vt:lpstr>Baltimore Community Statistical Areas (CSAs)</vt:lpstr>
      <vt:lpstr>PowerPoint Presentation</vt:lpstr>
      <vt:lpstr>General Information</vt:lpstr>
      <vt:lpstr>Your Ash Has a Problem…</vt:lpstr>
      <vt:lpstr>And remember…</vt:lpstr>
      <vt:lpstr>Total Emissions, 2011 (in Tons)</vt:lpstr>
      <vt:lpstr>Nitrogen Oxide Emissions, 2011 (in Tons)</vt:lpstr>
      <vt:lpstr>Sulfur Dioxide Emissions, 2011</vt:lpstr>
      <vt:lpstr>PM2.5 Emissions (in Tons), 2011</vt:lpstr>
      <vt:lpstr>SOLUTIONS: The Move to Zero Waste</vt:lpstr>
      <vt:lpstr>Three Main Options for Waste Disposal</vt:lpstr>
      <vt:lpstr>PowerPoint Presentation</vt:lpstr>
      <vt:lpstr>Proposed Solutions</vt:lpstr>
      <vt:lpstr>Clean Air Ordinance</vt:lpstr>
      <vt:lpstr>Divert Baltimore</vt:lpstr>
      <vt:lpstr>The Basics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Justice Network</dc:title>
  <dc:creator>Dante Swinton</dc:creator>
  <cp:lastModifiedBy>Draddy, Anne</cp:lastModifiedBy>
  <cp:revision>19</cp:revision>
  <dcterms:created xsi:type="dcterms:W3CDTF">2016-11-28T18:30:49Z</dcterms:created>
  <dcterms:modified xsi:type="dcterms:W3CDTF">2016-11-29T16:57:25Z</dcterms:modified>
</cp:coreProperties>
</file>