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Open Sans" panose="020B0604020202020204" charset="0"/>
      <p:regular r:id="rId23"/>
      <p:bold r:id="rId24"/>
      <p:italic r:id="rId25"/>
      <p:boldItalic r:id="rId26"/>
    </p:embeddedFont>
    <p:embeddedFont>
      <p:font typeface="PT Sans Narrow"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13" autoAdjust="0"/>
  </p:normalViewPr>
  <p:slideViewPr>
    <p:cSldViewPr snapToGrid="0">
      <p:cViewPr varScale="1">
        <p:scale>
          <a:sx n="75" d="100"/>
          <a:sy n="75" d="100"/>
        </p:scale>
        <p:origin x="112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71b10795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71b1079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accent1"/>
              </a:solidFill>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071b1079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071b1079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2"/>
              </a:solidFill>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086e85a0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086e85a0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071b10795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071b1079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071b10795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071b10795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071b10795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071b1079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071b1079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071b107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bcef4b7f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bcef4b7f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bff92fad7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dirty="0">
              <a:solidFill>
                <a:schemeClr val="accent3"/>
              </a:solidFill>
            </a:endParaRPr>
          </a:p>
        </p:txBody>
      </p:sp>
      <p:sp>
        <p:nvSpPr>
          <p:cNvPr id="89" name="Google Shape;89;g6bff92fad7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071b10795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071b1079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071b1079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071b1079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071b10795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071b1079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071b10795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071b1079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accent1"/>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071b1079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071b1079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1600"/>
              </a:spcAft>
              <a:buNone/>
            </a:pPr>
            <a:endParaRPr sz="1200" dirty="0">
              <a:solidFill>
                <a:schemeClr val="dk2"/>
              </a:solidFill>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6"/>
        <p:cNvGrpSpPr/>
        <p:nvPr/>
      </p:nvGrpSpPr>
      <p:grpSpPr>
        <a:xfrm>
          <a:off x="0" y="0"/>
          <a:ext cx="0" cy="0"/>
          <a:chOff x="0" y="0"/>
          <a:chExt cx="0" cy="0"/>
        </a:xfrm>
      </p:grpSpPr>
      <p:sp>
        <p:nvSpPr>
          <p:cNvPr id="67" name="Google Shape;67;p14"/>
          <p:cNvSpPr>
            <a:spLocks noGrp="1"/>
          </p:cNvSpPr>
          <p:nvPr>
            <p:ph type="pic" idx="2"/>
          </p:nvPr>
        </p:nvSpPr>
        <p:spPr>
          <a:xfrm>
            <a:off x="506413" y="1270000"/>
            <a:ext cx="8637587" cy="3086100"/>
          </a:xfrm>
          <a:prstGeom prst="rect">
            <a:avLst/>
          </a:prstGeom>
          <a:noFill/>
          <a:ln>
            <a:noFill/>
          </a:ln>
        </p:spPr>
        <p:txBody>
          <a:bodyPr spcFirstLastPara="1" wrap="square" lIns="91425" tIns="45700" rIns="91425" bIns="45700" anchor="t" anchorCtr="0">
            <a:noAutofit/>
          </a:bodyPr>
          <a:lstStyle>
            <a:lvl1pPr marR="0" lvl="0" algn="l" rtl="0">
              <a:spcBef>
                <a:spcPts val="16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body" idx="1"/>
          </p:nvPr>
        </p:nvSpPr>
        <p:spPr>
          <a:xfrm>
            <a:off x="506413" y="2311400"/>
            <a:ext cx="8637587" cy="1430649"/>
          </a:xfrm>
          <a:prstGeom prst="rect">
            <a:avLst/>
          </a:prstGeom>
          <a:solidFill>
            <a:schemeClr val="dk1">
              <a:alpha val="60000"/>
            </a:schemeClr>
          </a:solidFill>
          <a:ln>
            <a:noFill/>
          </a:ln>
        </p:spPr>
        <p:txBody>
          <a:bodyPr spcFirstLastPara="1" wrap="square" lIns="91425" tIns="228600" rIns="91425" bIns="137150" anchor="t" anchorCtr="0">
            <a:noAutofit/>
          </a:bodyPr>
          <a:lstStyle>
            <a:lvl1pPr marL="457200" marR="0" lvl="0" indent="-295275" algn="l" rtl="0">
              <a:lnSpc>
                <a:spcPct val="100000"/>
              </a:lnSpc>
              <a:spcBef>
                <a:spcPts val="210"/>
              </a:spcBef>
              <a:spcAft>
                <a:spcPts val="0"/>
              </a:spcAft>
              <a:buClr>
                <a:srgbClr val="FFFF00"/>
              </a:buClr>
              <a:buSzPts val="1050"/>
              <a:buFont typeface="Arial"/>
              <a:buChar char="•"/>
              <a:defRPr sz="1050" b="0" i="0" u="none" strike="noStrike" cap="none">
                <a:solidFill>
                  <a:srgbClr val="FFFF00"/>
                </a:solidFill>
                <a:latin typeface="Arial"/>
                <a:ea typeface="Arial"/>
                <a:cs typeface="Arial"/>
                <a:sym typeface="Arial"/>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2000"/>
                                        <p:tgtEl>
                                          <p:spTgt spid="67"/>
                                        </p:tgtEl>
                                        <p:attrNameLst>
                                          <p:attrName>ppt_w</p:attrName>
                                        </p:attrNameLst>
                                      </p:cBhvr>
                                      <p:tavLst>
                                        <p:tav tm="0">
                                          <p:val>
                                            <p:strVal val="0"/>
                                          </p:val>
                                        </p:tav>
                                        <p:tav tm="100000">
                                          <p:val>
                                            <p:strVal val="#ppt_w"/>
                                          </p:val>
                                        </p:tav>
                                      </p:tavLst>
                                    </p:anim>
                                    <p:anim calcmode="lin" valueType="num">
                                      <p:cBhvr additive="base">
                                        <p:cTn id="8" dur="2000"/>
                                        <p:tgtEl>
                                          <p:spTgt spid="6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68">
                                            <p:txEl>
                                              <p:pRg st="0" end="0"/>
                                            </p:txEl>
                                          </p:spTgt>
                                        </p:tgtEl>
                                        <p:attrNameLst>
                                          <p:attrName>style.visibility</p:attrName>
                                        </p:attrNameLst>
                                      </p:cBhvr>
                                      <p:to>
                                        <p:strVal val="visible"/>
                                      </p:to>
                                    </p:set>
                                    <p:animEffect transition="in" filter="fade">
                                      <p:cBhvr>
                                        <p:cTn id="11" dur="2000"/>
                                        <p:tgtEl>
                                          <p:spTgt spid="68">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8">
                                            <p:txEl>
                                              <p:pRg st="1" end="1"/>
                                            </p:txEl>
                                          </p:spTgt>
                                        </p:tgtEl>
                                        <p:attrNameLst>
                                          <p:attrName>style.visibility</p:attrName>
                                        </p:attrNameLst>
                                      </p:cBhvr>
                                      <p:to>
                                        <p:strVal val="visible"/>
                                      </p:to>
                                    </p:set>
                                    <p:animEffect transition="in" filter="fade">
                                      <p:cBhvr>
                                        <p:cTn id="14" dur="2000"/>
                                        <p:tgtEl>
                                          <p:spTgt spid="68">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2000"/>
                                        <p:tgtEl>
                                          <p:spTgt spid="6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8">
                                            <p:txEl>
                                              <p:pRg st="3" end="3"/>
                                            </p:txEl>
                                          </p:spTgt>
                                        </p:tgtEl>
                                        <p:attrNameLst>
                                          <p:attrName>style.visibility</p:attrName>
                                        </p:attrNameLst>
                                      </p:cBhvr>
                                      <p:to>
                                        <p:strVal val="visible"/>
                                      </p:to>
                                    </p:set>
                                    <p:animEffect transition="in" filter="fade">
                                      <p:cBhvr>
                                        <p:cTn id="20" dur="2000"/>
                                        <p:tgtEl>
                                          <p:spTgt spid="68">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8">
                                            <p:txEl>
                                              <p:pRg st="4" end="4"/>
                                            </p:txEl>
                                          </p:spTgt>
                                        </p:tgtEl>
                                        <p:attrNameLst>
                                          <p:attrName>style.visibility</p:attrName>
                                        </p:attrNameLst>
                                      </p:cBhvr>
                                      <p:to>
                                        <p:strVal val="visible"/>
                                      </p:to>
                                    </p:set>
                                    <p:animEffect transition="in" filter="fade">
                                      <p:cBhvr>
                                        <p:cTn id="23" dur="2000"/>
                                        <p:tgtEl>
                                          <p:spTgt spid="68">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8">
                                            <p:txEl>
                                              <p:pRg st="5" end="5"/>
                                            </p:txEl>
                                          </p:spTgt>
                                        </p:tgtEl>
                                        <p:attrNameLst>
                                          <p:attrName>style.visibility</p:attrName>
                                        </p:attrNameLst>
                                      </p:cBhvr>
                                      <p:to>
                                        <p:strVal val="visible"/>
                                      </p:to>
                                    </p:set>
                                    <p:animEffect transition="in" filter="fade">
                                      <p:cBhvr>
                                        <p:cTn id="26" dur="2000"/>
                                        <p:tgtEl>
                                          <p:spTgt spid="68">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8">
                                            <p:txEl>
                                              <p:pRg st="6" end="6"/>
                                            </p:txEl>
                                          </p:spTgt>
                                        </p:tgtEl>
                                        <p:attrNameLst>
                                          <p:attrName>style.visibility</p:attrName>
                                        </p:attrNameLst>
                                      </p:cBhvr>
                                      <p:to>
                                        <p:strVal val="visible"/>
                                      </p:to>
                                    </p:set>
                                    <p:animEffect transition="in" filter="fade">
                                      <p:cBhvr>
                                        <p:cTn id="29" dur="2000"/>
                                        <p:tgtEl>
                                          <p:spTgt spid="68">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8">
                                            <p:txEl>
                                              <p:pRg st="7" end="7"/>
                                            </p:txEl>
                                          </p:spTgt>
                                        </p:tgtEl>
                                        <p:attrNameLst>
                                          <p:attrName>style.visibility</p:attrName>
                                        </p:attrNameLst>
                                      </p:cBhvr>
                                      <p:to>
                                        <p:strVal val="visible"/>
                                      </p:to>
                                    </p:set>
                                    <p:animEffect transition="in" filter="fade">
                                      <p:cBhvr>
                                        <p:cTn id="32" dur="2000"/>
                                        <p:tgtEl>
                                          <p:spTgt spid="68">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8">
                                            <p:txEl>
                                              <p:pRg st="8" end="8"/>
                                            </p:txEl>
                                          </p:spTgt>
                                        </p:tgtEl>
                                        <p:attrNameLst>
                                          <p:attrName>style.visibility</p:attrName>
                                        </p:attrNameLst>
                                      </p:cBhvr>
                                      <p:to>
                                        <p:strVal val="visible"/>
                                      </p:to>
                                    </p:set>
                                    <p:animEffect transition="in" filter="fade">
                                      <p:cBhvr>
                                        <p:cTn id="35" dur="2000"/>
                                        <p:tgtEl>
                                          <p:spTgt spid="6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pic>
        <p:nvPicPr>
          <p:cNvPr id="63" name="Google Shape;63;p13" descr="CCCN Wordmarks 4 color horizontal.png"/>
          <p:cNvPicPr preferRelativeResize="0"/>
          <p:nvPr/>
        </p:nvPicPr>
        <p:blipFill rotWithShape="1">
          <a:blip r:embed="rId3">
            <a:alphaModFix/>
          </a:blip>
          <a:srcRect/>
          <a:stretch/>
        </p:blipFill>
        <p:spPr>
          <a:xfrm>
            <a:off x="361751" y="195134"/>
            <a:ext cx="3100188" cy="824446"/>
          </a:xfrm>
          <a:prstGeom prst="rect">
            <a:avLst/>
          </a:prstGeom>
          <a:noFill/>
          <a:ln>
            <a:noFill/>
          </a:ln>
        </p:spPr>
      </p:pic>
      <p:pic>
        <p:nvPicPr>
          <p:cNvPr id="64" name="Google Shape;64;p13" descr="bottom shape-05.png"/>
          <p:cNvPicPr preferRelativeResize="0"/>
          <p:nvPr/>
        </p:nvPicPr>
        <p:blipFill rotWithShape="1">
          <a:blip r:embed="rId4">
            <a:alphaModFix/>
          </a:blip>
          <a:srcRect t="93598" r="44780"/>
          <a:stretch/>
        </p:blipFill>
        <p:spPr>
          <a:xfrm>
            <a:off x="1" y="4833552"/>
            <a:ext cx="5047372" cy="329285"/>
          </a:xfrm>
          <a:prstGeom prst="rect">
            <a:avLst/>
          </a:prstGeom>
          <a:noFill/>
          <a:ln>
            <a:noFill/>
          </a:ln>
        </p:spPr>
      </p:pic>
      <p:pic>
        <p:nvPicPr>
          <p:cNvPr id="65" name="Google Shape;65;p13" descr="cover bottom logo-05.png"/>
          <p:cNvPicPr preferRelativeResize="0"/>
          <p:nvPr/>
        </p:nvPicPr>
        <p:blipFill rotWithShape="1">
          <a:blip r:embed="rId5">
            <a:alphaModFix/>
          </a:blip>
          <a:srcRect l="63872" t="87010" r="4572" b="1685"/>
          <a:stretch/>
        </p:blipFill>
        <p:spPr>
          <a:xfrm>
            <a:off x="5838204" y="4475339"/>
            <a:ext cx="2884213" cy="58151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mailto:sam.little@parksandpeople.org" TargetMode="External"/><Relationship Id="rId3" Type="http://schemas.openxmlformats.org/officeDocument/2006/relationships/hyperlink" Target="mailto:anika.richter@baltimorecity.gov" TargetMode="External"/><Relationship Id="rId7" Type="http://schemas.openxmlformats.org/officeDocument/2006/relationships/hyperlink" Target="mailto:nicole.mcdaniels@baltimorecity.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owa.baltimorecity.gov/owa/redir.aspx?C=vlbllqWleuysH4Js_Q-Gf3_lV8Iga5vjP0znDs2R9WPM9GMTbFzXCA..&amp;URL=mailto%3ajwilliams%40oedworks.com" TargetMode="External"/><Relationship Id="rId11" Type="http://schemas.openxmlformats.org/officeDocument/2006/relationships/hyperlink" Target="http://youthworks.oedworks.com/customPage.cfm?PageId=2" TargetMode="External"/><Relationship Id="rId5" Type="http://schemas.openxmlformats.org/officeDocument/2006/relationships/hyperlink" Target="mailto:ericsomerville@ymaryland.org" TargetMode="External"/><Relationship Id="rId10" Type="http://schemas.openxmlformats.org/officeDocument/2006/relationships/hyperlink" Target="https://www.eventbrite.com/e/youthworks-winter-meeting-tickets-80327414459" TargetMode="External"/><Relationship Id="rId4" Type="http://schemas.openxmlformats.org/officeDocument/2006/relationships/hyperlink" Target="mailto:mary.hardcastle@baltimorecity.gov" TargetMode="External"/><Relationship Id="rId9" Type="http://schemas.openxmlformats.org/officeDocument/2006/relationships/hyperlink" Target="mailto:gkokes@civicwork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drive.google.com/file/d/1Vtgz49ABhlJIsc0fShZUJH-Sz88paHs-/view?usp=shar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1004125" y="19059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Becoming a ‘Green’ Youthworks Site </a:t>
            </a:r>
            <a:endParaRPr/>
          </a:p>
        </p:txBody>
      </p:sp>
      <p:sp>
        <p:nvSpPr>
          <p:cNvPr id="74" name="Google Shape;74;p15"/>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Expanding Environmental Career Exposure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555600"/>
            <a:ext cx="76794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Mary Hardcastle - Carrie Murray Nature Center</a:t>
            </a:r>
            <a:endParaRPr/>
          </a:p>
        </p:txBody>
      </p:sp>
      <p:sp>
        <p:nvSpPr>
          <p:cNvPr id="136" name="Google Shape;136;p24"/>
          <p:cNvSpPr txBox="1">
            <a:spLocks noGrp="1"/>
          </p:cNvSpPr>
          <p:nvPr>
            <p:ph type="body" idx="1"/>
          </p:nvPr>
        </p:nvSpPr>
        <p:spPr>
          <a:xfrm>
            <a:off x="311700" y="1389600"/>
            <a:ext cx="5486100" cy="343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a:t>Why YouthWorks?</a:t>
            </a:r>
            <a:endParaRPr sz="1800"/>
          </a:p>
          <a:p>
            <a:pPr marL="457200" lvl="0" indent="-342900" algn="l" rtl="0">
              <a:spcBef>
                <a:spcPts val="0"/>
              </a:spcBef>
              <a:spcAft>
                <a:spcPts val="0"/>
              </a:spcAft>
              <a:buSzPts val="1800"/>
              <a:buAutoNum type="arabicPeriod"/>
            </a:pPr>
            <a:r>
              <a:rPr lang="en" sz="1800"/>
              <a:t>Past participation in YouthWorks </a:t>
            </a:r>
            <a:endParaRPr sz="1800"/>
          </a:p>
          <a:p>
            <a:pPr marL="457200" lvl="0" indent="-342900" algn="l" rtl="0">
              <a:spcBef>
                <a:spcPts val="0"/>
              </a:spcBef>
              <a:spcAft>
                <a:spcPts val="0"/>
              </a:spcAft>
              <a:buSzPts val="1800"/>
              <a:buAutoNum type="arabicPeriod"/>
            </a:pPr>
            <a:r>
              <a:rPr lang="en" sz="1800"/>
              <a:t>Youth impact stats</a:t>
            </a:r>
            <a:endParaRPr sz="1800"/>
          </a:p>
          <a:p>
            <a:pPr marL="457200" lvl="0" indent="-342900" algn="l" rtl="0">
              <a:spcBef>
                <a:spcPts val="0"/>
              </a:spcBef>
              <a:spcAft>
                <a:spcPts val="0"/>
              </a:spcAft>
              <a:buSzPts val="1800"/>
              <a:buAutoNum type="arabicPeriod"/>
            </a:pPr>
            <a:r>
              <a:rPr lang="en" sz="1800"/>
              <a:t>Key youth tasks and responsibilities </a:t>
            </a:r>
            <a:endParaRPr sz="1800"/>
          </a:p>
          <a:p>
            <a:pPr marL="457200" lvl="0" indent="-342900" algn="l" rtl="0">
              <a:spcBef>
                <a:spcPts val="0"/>
              </a:spcBef>
              <a:spcAft>
                <a:spcPts val="0"/>
              </a:spcAft>
              <a:buSzPts val="1800"/>
              <a:buAutoNum type="arabicPeriod"/>
            </a:pPr>
            <a:r>
              <a:rPr lang="en" sz="1800"/>
              <a:t>Best practices</a:t>
            </a:r>
            <a:endParaRPr/>
          </a:p>
        </p:txBody>
      </p:sp>
      <p:pic>
        <p:nvPicPr>
          <p:cNvPr id="137" name="Google Shape;137;p24"/>
          <p:cNvPicPr preferRelativeResize="0"/>
          <p:nvPr/>
        </p:nvPicPr>
        <p:blipFill>
          <a:blip r:embed="rId3">
            <a:alphaModFix/>
          </a:blip>
          <a:stretch>
            <a:fillRect/>
          </a:stretch>
        </p:blipFill>
        <p:spPr>
          <a:xfrm>
            <a:off x="6713725" y="3431500"/>
            <a:ext cx="2256025" cy="1504025"/>
          </a:xfrm>
          <a:prstGeom prst="rect">
            <a:avLst/>
          </a:prstGeom>
          <a:noFill/>
          <a:ln>
            <a:noFill/>
          </a:ln>
        </p:spPr>
      </p:pic>
      <p:pic>
        <p:nvPicPr>
          <p:cNvPr id="138" name="Google Shape;138;p24"/>
          <p:cNvPicPr preferRelativeResize="0"/>
          <p:nvPr/>
        </p:nvPicPr>
        <p:blipFill>
          <a:blip r:embed="rId4">
            <a:alphaModFix/>
          </a:blip>
          <a:stretch>
            <a:fillRect/>
          </a:stretch>
        </p:blipFill>
        <p:spPr>
          <a:xfrm>
            <a:off x="3941950" y="4476900"/>
            <a:ext cx="2771775" cy="342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555600"/>
            <a:ext cx="65718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Nicole McDaniels - Baltimore City Recreation &amp; Parks</a:t>
            </a:r>
            <a:endParaRPr/>
          </a:p>
        </p:txBody>
      </p:sp>
      <p:sp>
        <p:nvSpPr>
          <p:cNvPr id="144" name="Google Shape;144;p25"/>
          <p:cNvSpPr txBox="1">
            <a:spLocks noGrp="1"/>
          </p:cNvSpPr>
          <p:nvPr>
            <p:ph type="body" idx="1"/>
          </p:nvPr>
        </p:nvSpPr>
        <p:spPr>
          <a:xfrm>
            <a:off x="311700" y="1389600"/>
            <a:ext cx="5486100" cy="343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a:t>Why YouthWorks?</a:t>
            </a:r>
            <a:endParaRPr sz="1800"/>
          </a:p>
          <a:p>
            <a:pPr marL="457200" lvl="0" indent="-342900" algn="l" rtl="0">
              <a:spcBef>
                <a:spcPts val="0"/>
              </a:spcBef>
              <a:spcAft>
                <a:spcPts val="0"/>
              </a:spcAft>
              <a:buSzPts val="1800"/>
              <a:buAutoNum type="arabicPeriod"/>
            </a:pPr>
            <a:r>
              <a:rPr lang="en" sz="1800"/>
              <a:t>Past participation in YouthWorks </a:t>
            </a:r>
            <a:endParaRPr sz="1800"/>
          </a:p>
          <a:p>
            <a:pPr marL="457200" lvl="0" indent="-342900" algn="l" rtl="0">
              <a:spcBef>
                <a:spcPts val="0"/>
              </a:spcBef>
              <a:spcAft>
                <a:spcPts val="0"/>
              </a:spcAft>
              <a:buSzPts val="1800"/>
              <a:buAutoNum type="arabicPeriod"/>
            </a:pPr>
            <a:r>
              <a:rPr lang="en" sz="1800"/>
              <a:t>Youth impact stats</a:t>
            </a:r>
            <a:endParaRPr sz="1800"/>
          </a:p>
          <a:p>
            <a:pPr marL="457200" lvl="0" indent="-342900" algn="l" rtl="0">
              <a:spcBef>
                <a:spcPts val="0"/>
              </a:spcBef>
              <a:spcAft>
                <a:spcPts val="0"/>
              </a:spcAft>
              <a:buSzPts val="1800"/>
              <a:buAutoNum type="arabicPeriod"/>
            </a:pPr>
            <a:r>
              <a:rPr lang="en" sz="1800"/>
              <a:t>Key youth tasks and responsibilities </a:t>
            </a:r>
            <a:endParaRPr sz="1800"/>
          </a:p>
          <a:p>
            <a:pPr marL="457200" lvl="0" indent="-342900" algn="l" rtl="0">
              <a:spcBef>
                <a:spcPts val="0"/>
              </a:spcBef>
              <a:spcAft>
                <a:spcPts val="0"/>
              </a:spcAft>
              <a:buSzPts val="1800"/>
              <a:buAutoNum type="arabicPeriod"/>
            </a:pPr>
            <a:r>
              <a:rPr lang="en" sz="1800"/>
              <a:t>Best practices</a:t>
            </a:r>
            <a:endParaRPr sz="1800"/>
          </a:p>
        </p:txBody>
      </p:sp>
      <p:pic>
        <p:nvPicPr>
          <p:cNvPr id="145" name="Google Shape;145;p25"/>
          <p:cNvPicPr preferRelativeResize="0"/>
          <p:nvPr/>
        </p:nvPicPr>
        <p:blipFill>
          <a:blip r:embed="rId3">
            <a:alphaModFix/>
          </a:blip>
          <a:stretch>
            <a:fillRect/>
          </a:stretch>
        </p:blipFill>
        <p:spPr>
          <a:xfrm>
            <a:off x="6713725" y="3431500"/>
            <a:ext cx="2256025" cy="1504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i="1"/>
              <a:t>‘Must Haves’</a:t>
            </a:r>
            <a:endParaRPr i="1"/>
          </a:p>
        </p:txBody>
      </p:sp>
      <p:sp>
        <p:nvSpPr>
          <p:cNvPr id="151" name="Google Shape;151;p26"/>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52" name="Google Shape;152;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Best Practices:</a:t>
            </a:r>
            <a:endParaRPr b="1"/>
          </a:p>
          <a:p>
            <a:pPr marL="0" lvl="0" indent="0" algn="l" rtl="0">
              <a:spcBef>
                <a:spcPts val="1600"/>
              </a:spcBef>
              <a:spcAft>
                <a:spcPts val="0"/>
              </a:spcAft>
              <a:buNone/>
            </a:pPr>
            <a:r>
              <a:rPr lang="en"/>
              <a:t>-organizational preparedness</a:t>
            </a:r>
            <a:endParaRPr/>
          </a:p>
          <a:p>
            <a:pPr marL="0" lvl="0" indent="0" algn="l" rtl="0">
              <a:spcBef>
                <a:spcPts val="1600"/>
              </a:spcBef>
              <a:spcAft>
                <a:spcPts val="0"/>
              </a:spcAft>
              <a:buNone/>
            </a:pPr>
            <a:r>
              <a:rPr lang="en"/>
              <a:t>-requesting Youth who you already have a relationship with</a:t>
            </a:r>
            <a:endParaRPr/>
          </a:p>
          <a:p>
            <a:pPr marL="0" lvl="0" indent="0" algn="l" rtl="0">
              <a:spcBef>
                <a:spcPts val="1600"/>
              </a:spcBef>
              <a:spcAft>
                <a:spcPts val="0"/>
              </a:spcAft>
              <a:buNone/>
            </a:pPr>
            <a:r>
              <a:rPr lang="en"/>
              <a:t>-clear structure and management</a:t>
            </a:r>
            <a:endParaRPr/>
          </a:p>
          <a:p>
            <a:pPr marL="0" lvl="0" indent="0" algn="l" rtl="0">
              <a:spcBef>
                <a:spcPts val="1600"/>
              </a:spcBef>
              <a:spcAft>
                <a:spcPts val="1600"/>
              </a:spcAft>
              <a:buNone/>
            </a:pPr>
            <a:r>
              <a:rPr lang="en"/>
              <a:t>-have a plan, but be flexible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pic>
        <p:nvPicPr>
          <p:cNvPr id="157" name="Google Shape;157;p27"/>
          <p:cNvPicPr preferRelativeResize="0"/>
          <p:nvPr/>
        </p:nvPicPr>
        <p:blipFill>
          <a:blip r:embed="rId3">
            <a:alphaModFix amt="52000"/>
          </a:blip>
          <a:stretch>
            <a:fillRect/>
          </a:stretch>
        </p:blipFill>
        <p:spPr>
          <a:xfrm>
            <a:off x="0" y="0"/>
            <a:ext cx="9144000" cy="5143500"/>
          </a:xfrm>
          <a:prstGeom prst="rect">
            <a:avLst/>
          </a:prstGeom>
          <a:noFill/>
          <a:ln>
            <a:noFill/>
          </a:ln>
        </p:spPr>
      </p:pic>
      <p:sp>
        <p:nvSpPr>
          <p:cNvPr id="158" name="Google Shape;158;p27"/>
          <p:cNvSpPr txBox="1">
            <a:spLocks noGrp="1"/>
          </p:cNvSpPr>
          <p:nvPr>
            <p:ph type="title"/>
          </p:nvPr>
        </p:nvSpPr>
        <p:spPr>
          <a:xfrm>
            <a:off x="505375" y="783275"/>
            <a:ext cx="6417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solidFill>
                  <a:srgbClr val="000000"/>
                </a:solidFill>
              </a:rPr>
              <a:t>Overarching Lessons Learned</a:t>
            </a:r>
            <a:endParaRPr sz="6000">
              <a:solidFill>
                <a:srgbClr val="000000"/>
              </a:solidFill>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Information</a:t>
            </a:r>
            <a:endParaRPr/>
          </a:p>
        </p:txBody>
      </p:sp>
      <p:sp>
        <p:nvSpPr>
          <p:cNvPr id="169" name="Google Shape;169;p29"/>
          <p:cNvSpPr txBox="1">
            <a:spLocks noGrp="1"/>
          </p:cNvSpPr>
          <p:nvPr>
            <p:ph type="body" idx="1"/>
          </p:nvPr>
        </p:nvSpPr>
        <p:spPr>
          <a:xfrm>
            <a:off x="311700" y="1266175"/>
            <a:ext cx="3999900" cy="21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Anika Richter:  </a:t>
            </a:r>
            <a:r>
              <a:rPr lang="en" u="sng">
                <a:solidFill>
                  <a:schemeClr val="hlink"/>
                </a:solidFill>
                <a:hlinkClick r:id="rId3"/>
              </a:rPr>
              <a:t>anika.richter@baltimorecity.gov</a:t>
            </a:r>
            <a:endParaRPr/>
          </a:p>
          <a:p>
            <a:pPr marL="0" lvl="0" indent="0" algn="l" rtl="0">
              <a:spcBef>
                <a:spcPts val="1600"/>
              </a:spcBef>
              <a:spcAft>
                <a:spcPts val="0"/>
              </a:spcAft>
              <a:buNone/>
            </a:pPr>
            <a:r>
              <a:rPr lang="en"/>
              <a:t>Mary Hardcastle: </a:t>
            </a:r>
            <a:r>
              <a:rPr lang="en" u="sng">
                <a:solidFill>
                  <a:schemeClr val="hlink"/>
                </a:solidFill>
                <a:hlinkClick r:id="rId4"/>
              </a:rPr>
              <a:t>mary.hardcastle@baltimorecity.gov</a:t>
            </a:r>
            <a:endParaRPr/>
          </a:p>
          <a:p>
            <a:pPr marL="0" lvl="0" indent="0" algn="l" rtl="0">
              <a:spcBef>
                <a:spcPts val="1600"/>
              </a:spcBef>
              <a:spcAft>
                <a:spcPts val="0"/>
              </a:spcAft>
              <a:buNone/>
            </a:pPr>
            <a:r>
              <a:rPr lang="en"/>
              <a:t>Eric Somerville: </a:t>
            </a:r>
            <a:r>
              <a:rPr lang="en" u="sng">
                <a:solidFill>
                  <a:schemeClr val="hlink"/>
                </a:solidFill>
                <a:hlinkClick r:id="rId5"/>
              </a:rPr>
              <a:t>ericsomerville@ymaryland.org</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70" name="Google Shape;170;p29"/>
          <p:cNvSpPr txBox="1">
            <a:spLocks noGrp="1"/>
          </p:cNvSpPr>
          <p:nvPr>
            <p:ph type="body" idx="2"/>
          </p:nvPr>
        </p:nvSpPr>
        <p:spPr>
          <a:xfrm>
            <a:off x="4832400" y="1266175"/>
            <a:ext cx="3999900" cy="21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Jannie Williams: </a:t>
            </a:r>
            <a:r>
              <a:rPr lang="en" u="sng">
                <a:solidFill>
                  <a:schemeClr val="hlink"/>
                </a:solidFill>
                <a:hlinkClick r:id="rId6"/>
              </a:rPr>
              <a:t>jwilliams@oedworks.com</a:t>
            </a:r>
            <a:endParaRPr/>
          </a:p>
          <a:p>
            <a:pPr marL="0" lvl="0" indent="0" algn="l" rtl="0">
              <a:spcBef>
                <a:spcPts val="1600"/>
              </a:spcBef>
              <a:spcAft>
                <a:spcPts val="0"/>
              </a:spcAft>
              <a:buNone/>
            </a:pPr>
            <a:r>
              <a:rPr lang="en"/>
              <a:t>Nicole McDaniels: </a:t>
            </a:r>
            <a:r>
              <a:rPr lang="en" u="sng">
                <a:solidFill>
                  <a:schemeClr val="hlink"/>
                </a:solidFill>
                <a:hlinkClick r:id="rId7"/>
              </a:rPr>
              <a:t>nicole.mcdaniels@baltimorecity.org</a:t>
            </a:r>
            <a:endParaRPr/>
          </a:p>
          <a:p>
            <a:pPr marL="0" lvl="0" indent="0" algn="l" rtl="0">
              <a:spcBef>
                <a:spcPts val="1600"/>
              </a:spcBef>
              <a:spcAft>
                <a:spcPts val="0"/>
              </a:spcAft>
              <a:buNone/>
            </a:pPr>
            <a:r>
              <a:rPr lang="en"/>
              <a:t>Sam Little: </a:t>
            </a:r>
            <a:r>
              <a:rPr lang="en" u="sng">
                <a:solidFill>
                  <a:schemeClr val="hlink"/>
                </a:solidFill>
                <a:hlinkClick r:id="rId8"/>
              </a:rPr>
              <a:t>sam.little@parksandpeople.org</a:t>
            </a:r>
            <a:endParaRPr>
              <a:solidFill>
                <a:srgbClr val="000000"/>
              </a:solidFill>
            </a:endParaRPr>
          </a:p>
          <a:p>
            <a:pPr marL="0" lvl="0" indent="0" algn="l" rtl="0">
              <a:spcBef>
                <a:spcPts val="1600"/>
              </a:spcBef>
              <a:spcAft>
                <a:spcPts val="0"/>
              </a:spcAft>
              <a:buNone/>
            </a:pPr>
            <a:r>
              <a:rPr lang="en"/>
              <a:t>Gwen Kokes: </a:t>
            </a:r>
            <a:r>
              <a:rPr lang="en" u="sng">
                <a:solidFill>
                  <a:schemeClr val="hlink"/>
                </a:solidFill>
                <a:hlinkClick r:id="rId9"/>
              </a:rPr>
              <a:t>gkokes@civicworks.com</a:t>
            </a:r>
            <a:endParaRPr/>
          </a:p>
          <a:p>
            <a:pPr marL="0" lvl="0" indent="0" algn="l" rtl="0">
              <a:spcBef>
                <a:spcPts val="1600"/>
              </a:spcBef>
              <a:spcAft>
                <a:spcPts val="1600"/>
              </a:spcAft>
              <a:buNone/>
            </a:pPr>
            <a:endParaRPr/>
          </a:p>
        </p:txBody>
      </p:sp>
      <p:sp>
        <p:nvSpPr>
          <p:cNvPr id="171" name="Google Shape;171;p29"/>
          <p:cNvSpPr txBox="1">
            <a:spLocks noGrp="1"/>
          </p:cNvSpPr>
          <p:nvPr>
            <p:ph type="title"/>
          </p:nvPr>
        </p:nvSpPr>
        <p:spPr>
          <a:xfrm>
            <a:off x="311700" y="33940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Useful Links</a:t>
            </a:r>
            <a:endParaRPr sz="3000"/>
          </a:p>
        </p:txBody>
      </p:sp>
      <p:sp>
        <p:nvSpPr>
          <p:cNvPr id="172" name="Google Shape;172;p29"/>
          <p:cNvSpPr txBox="1"/>
          <p:nvPr/>
        </p:nvSpPr>
        <p:spPr>
          <a:xfrm>
            <a:off x="311700" y="3995125"/>
            <a:ext cx="8282400" cy="90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chemeClr val="accent5"/>
                </a:solidFill>
                <a:latin typeface="Open Sans"/>
                <a:ea typeface="Open Sans"/>
                <a:cs typeface="Open Sans"/>
                <a:sym typeface="Open Sans"/>
                <a:hlinkClick r:id="rId10"/>
              </a:rPr>
              <a:t>Register</a:t>
            </a:r>
            <a:r>
              <a:rPr lang="en">
                <a:solidFill>
                  <a:schemeClr val="dk2"/>
                </a:solidFill>
                <a:latin typeface="Open Sans"/>
                <a:ea typeface="Open Sans"/>
                <a:cs typeface="Open Sans"/>
                <a:sym typeface="Open Sans"/>
              </a:rPr>
              <a:t> for Upcoming YouthWorks Site Info Sessions [12/9, 12/11, 12/16]</a:t>
            </a:r>
            <a:endParaRPr>
              <a:solidFill>
                <a:schemeClr val="dk2"/>
              </a:solidFill>
              <a:latin typeface="Open Sans"/>
              <a:ea typeface="Open Sans"/>
              <a:cs typeface="Open Sans"/>
              <a:sym typeface="Open Sans"/>
            </a:endParaRPr>
          </a:p>
          <a:p>
            <a:pPr marL="0" lvl="0" indent="0" algn="l" rtl="0">
              <a:lnSpc>
                <a:spcPct val="115000"/>
              </a:lnSpc>
              <a:spcBef>
                <a:spcPts val="1600"/>
              </a:spcBef>
              <a:spcAft>
                <a:spcPts val="0"/>
              </a:spcAft>
              <a:buNone/>
            </a:pPr>
            <a:r>
              <a:rPr lang="en" u="sng">
                <a:solidFill>
                  <a:schemeClr val="hlink"/>
                </a:solidFill>
                <a:latin typeface="Open Sans"/>
                <a:ea typeface="Open Sans"/>
                <a:cs typeface="Open Sans"/>
                <a:sym typeface="Open Sans"/>
                <a:hlinkClick r:id="rId11"/>
              </a:rPr>
              <a:t>Website</a:t>
            </a:r>
            <a:r>
              <a:rPr lang="en">
                <a:solidFill>
                  <a:schemeClr val="dk2"/>
                </a:solidFill>
                <a:latin typeface="Open Sans"/>
                <a:ea typeface="Open Sans"/>
                <a:cs typeface="Open Sans"/>
                <a:sym typeface="Open Sans"/>
              </a:rPr>
              <a:t> for becoming a Host Site</a:t>
            </a:r>
            <a:endParaRPr>
              <a:solidFill>
                <a:schemeClr val="dk2"/>
              </a:solidFill>
              <a:latin typeface="Open Sans"/>
              <a:ea typeface="Open Sans"/>
              <a:cs typeface="Open Sans"/>
              <a:sym typeface="Open Sans"/>
            </a:endParaRPr>
          </a:p>
          <a:p>
            <a:pPr marL="0" lvl="0" indent="0" algn="l" rtl="0">
              <a:lnSpc>
                <a:spcPct val="115000"/>
              </a:lnSpc>
              <a:spcBef>
                <a:spcPts val="1600"/>
              </a:spcBef>
              <a:spcAft>
                <a:spcPts val="1600"/>
              </a:spcAft>
              <a:buNone/>
            </a:pPr>
            <a:endParaRPr>
              <a:solidFill>
                <a:schemeClr val="dk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3035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80" name="Google Shape;80;p16"/>
          <p:cNvSpPr txBox="1">
            <a:spLocks noGrp="1"/>
          </p:cNvSpPr>
          <p:nvPr>
            <p:ph type="body" idx="1"/>
          </p:nvPr>
        </p:nvSpPr>
        <p:spPr>
          <a:xfrm>
            <a:off x="311700" y="1368750"/>
            <a:ext cx="7575000" cy="3476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Introduction</a:t>
            </a:r>
            <a:endParaRPr sz="1800"/>
          </a:p>
          <a:p>
            <a:pPr marL="457200" lvl="0" indent="-342900" algn="l" rtl="0">
              <a:spcBef>
                <a:spcPts val="0"/>
              </a:spcBef>
              <a:spcAft>
                <a:spcPts val="0"/>
              </a:spcAft>
              <a:buSzPts val="1800"/>
              <a:buChar char="●"/>
            </a:pPr>
            <a:r>
              <a:rPr lang="en" sz="1800"/>
              <a:t>Overview: Cities Connecting Children to Nature (CCCN)</a:t>
            </a:r>
            <a:endParaRPr sz="1800">
              <a:solidFill>
                <a:schemeClr val="accent1"/>
              </a:solidFill>
            </a:endParaRPr>
          </a:p>
          <a:p>
            <a:pPr marL="457200" lvl="0" indent="-342900" algn="l" rtl="0">
              <a:spcBef>
                <a:spcPts val="0"/>
              </a:spcBef>
              <a:spcAft>
                <a:spcPts val="0"/>
              </a:spcAft>
              <a:buSzPts val="1800"/>
              <a:buChar char="●"/>
            </a:pPr>
            <a:r>
              <a:rPr lang="en" sz="1800"/>
              <a:t>Current state of YouthWorks</a:t>
            </a:r>
            <a:endParaRPr sz="1800"/>
          </a:p>
          <a:p>
            <a:pPr marL="457200" lvl="0" indent="-342900" algn="l" rtl="0">
              <a:spcBef>
                <a:spcPts val="0"/>
              </a:spcBef>
              <a:spcAft>
                <a:spcPts val="0"/>
              </a:spcAft>
              <a:buSzPts val="1800"/>
              <a:buChar char="●"/>
            </a:pPr>
            <a:r>
              <a:rPr lang="en" sz="1800"/>
              <a:t>GBCAN +</a:t>
            </a:r>
            <a:endParaRPr sz="1800"/>
          </a:p>
          <a:p>
            <a:pPr marL="457200" lvl="0" indent="-342900" algn="l" rtl="0">
              <a:spcBef>
                <a:spcPts val="0"/>
              </a:spcBef>
              <a:spcAft>
                <a:spcPts val="0"/>
              </a:spcAft>
              <a:buSzPts val="1800"/>
              <a:buChar char="●"/>
            </a:pPr>
            <a:r>
              <a:rPr lang="en" sz="1800"/>
              <a:t>Steps to become a Youthworks Site</a:t>
            </a:r>
            <a:endParaRPr sz="1800"/>
          </a:p>
          <a:p>
            <a:pPr marL="457200" lvl="0" indent="-342900" algn="l" rtl="0">
              <a:spcBef>
                <a:spcPts val="0"/>
              </a:spcBef>
              <a:spcAft>
                <a:spcPts val="0"/>
              </a:spcAft>
              <a:buSzPts val="1800"/>
              <a:buChar char="●"/>
            </a:pPr>
            <a:r>
              <a:rPr lang="en" sz="1800"/>
              <a:t>Active Programs and Insight</a:t>
            </a:r>
            <a:endParaRPr sz="1800"/>
          </a:p>
          <a:p>
            <a:pPr marL="457200" lvl="0" indent="-342900" algn="l" rtl="0">
              <a:spcBef>
                <a:spcPts val="0"/>
              </a:spcBef>
              <a:spcAft>
                <a:spcPts val="0"/>
              </a:spcAft>
              <a:buSzPts val="1800"/>
              <a:buChar char="●"/>
            </a:pPr>
            <a:r>
              <a:rPr lang="en" sz="1800"/>
              <a:t>Best practices working with youth</a:t>
            </a:r>
            <a:endParaRPr sz="1800">
              <a:solidFill>
                <a:schemeClr val="accent1"/>
              </a:solidFill>
            </a:endParaRPr>
          </a:p>
          <a:p>
            <a:pPr marL="457200" lvl="0" indent="-342900" algn="l" rtl="0">
              <a:spcBef>
                <a:spcPts val="0"/>
              </a:spcBef>
              <a:spcAft>
                <a:spcPts val="0"/>
              </a:spcAft>
              <a:buSzPts val="1800"/>
              <a:buChar char="●"/>
            </a:pPr>
            <a:r>
              <a:rPr lang="en" sz="1800"/>
              <a:t>Key lessons</a:t>
            </a:r>
            <a:endParaRPr sz="1800">
              <a:solidFill>
                <a:schemeClr val="accent1"/>
              </a:solidFill>
            </a:endParaRPr>
          </a:p>
          <a:p>
            <a:pPr marL="457200" lvl="0" indent="-342900" algn="l" rtl="0">
              <a:spcBef>
                <a:spcPts val="0"/>
              </a:spcBef>
              <a:spcAft>
                <a:spcPts val="0"/>
              </a:spcAft>
              <a:buSzPts val="1800"/>
              <a:buChar char="●"/>
            </a:pPr>
            <a:r>
              <a:rPr lang="en" sz="1800"/>
              <a:t>Q&amp;A</a:t>
            </a:r>
            <a:endParaRPr sz="1800"/>
          </a:p>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7"/>
          <p:cNvPicPr preferRelativeResize="0"/>
          <p:nvPr/>
        </p:nvPicPr>
        <p:blipFill rotWithShape="1">
          <a:blip r:embed="rId3">
            <a:alphaModFix/>
          </a:blip>
          <a:srcRect t="29451" b="21289"/>
          <a:stretch/>
        </p:blipFill>
        <p:spPr>
          <a:xfrm>
            <a:off x="693300" y="1187923"/>
            <a:ext cx="8450725" cy="3121977"/>
          </a:xfrm>
          <a:prstGeom prst="rect">
            <a:avLst/>
          </a:prstGeom>
          <a:noFill/>
          <a:ln>
            <a:noFill/>
          </a:ln>
        </p:spPr>
      </p:pic>
      <p:sp>
        <p:nvSpPr>
          <p:cNvPr id="86" name="Google Shape;86;p17"/>
          <p:cNvSpPr txBox="1">
            <a:spLocks noGrp="1"/>
          </p:cNvSpPr>
          <p:nvPr>
            <p:ph type="body" idx="1"/>
          </p:nvPr>
        </p:nvSpPr>
        <p:spPr>
          <a:xfrm>
            <a:off x="693300" y="2097700"/>
            <a:ext cx="8450700" cy="1430700"/>
          </a:xfrm>
          <a:prstGeom prst="rect">
            <a:avLst/>
          </a:prstGeom>
          <a:ln>
            <a:noFill/>
          </a:ln>
        </p:spPr>
        <p:txBody>
          <a:bodyPr spcFirstLastPara="1" wrap="square" lIns="91425" tIns="228600" rIns="91425" bIns="137150" anchor="t" anchorCtr="0">
            <a:noAutofit/>
          </a:bodyPr>
          <a:lstStyle/>
          <a:p>
            <a:pPr marL="0" lvl="0" indent="0" algn="l" rtl="0">
              <a:spcBef>
                <a:spcPts val="210"/>
              </a:spcBef>
              <a:spcAft>
                <a:spcPts val="0"/>
              </a:spcAft>
              <a:buNone/>
            </a:pPr>
            <a:r>
              <a:rPr lang="en" sz="3600" b="1">
                <a:latin typeface="PT Sans Narrow"/>
                <a:ea typeface="PT Sans Narrow"/>
                <a:cs typeface="PT Sans Narrow"/>
                <a:sym typeface="PT Sans Narrow"/>
              </a:rPr>
              <a:t>Cities Connecting Children to Nature:</a:t>
            </a:r>
            <a:endParaRPr sz="3600" b="1">
              <a:latin typeface="PT Sans Narrow"/>
              <a:ea typeface="PT Sans Narrow"/>
              <a:cs typeface="PT Sans Narrow"/>
              <a:sym typeface="PT Sans Narrow"/>
            </a:endParaRPr>
          </a:p>
          <a:p>
            <a:pPr marL="0" lvl="0" indent="0" algn="l" rtl="0">
              <a:spcBef>
                <a:spcPts val="210"/>
              </a:spcBef>
              <a:spcAft>
                <a:spcPts val="0"/>
              </a:spcAft>
              <a:buNone/>
            </a:pPr>
            <a:r>
              <a:rPr lang="en" sz="3000">
                <a:solidFill>
                  <a:schemeClr val="lt1"/>
                </a:solidFill>
                <a:latin typeface="PT Sans Narrow"/>
                <a:ea typeface="PT Sans Narrow"/>
                <a:cs typeface="PT Sans Narrow"/>
                <a:sym typeface="PT Sans Narrow"/>
              </a:rPr>
              <a:t>Increasing Equitable Access to Nature in Baltimore</a:t>
            </a:r>
            <a:endParaRPr sz="3000">
              <a:solidFill>
                <a:schemeClr val="lt1"/>
              </a:solidFill>
              <a:latin typeface="PT Sans Narrow"/>
              <a:ea typeface="PT Sans Narrow"/>
              <a:cs typeface="PT Sans Narrow"/>
              <a:sym typeface="PT Sans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a:spLocks noGrp="1"/>
          </p:cNvSpPr>
          <p:nvPr>
            <p:ph type="pic" idx="2"/>
          </p:nvPr>
        </p:nvSpPr>
        <p:spPr>
          <a:xfrm>
            <a:off x="253200" y="1139275"/>
            <a:ext cx="8637600" cy="3216900"/>
          </a:xfrm>
          <a:prstGeom prst="rect">
            <a:avLst/>
          </a:prstGeom>
          <a:noFill/>
          <a:ln>
            <a:noFill/>
          </a:ln>
        </p:spPr>
        <p:txBody>
          <a:bodyPr spcFirstLastPara="1" wrap="square" lIns="91425" tIns="45700" rIns="91425" bIns="45700" anchor="t" anchorCtr="0">
            <a:noAutofit/>
          </a:bodyPr>
          <a:lstStyle/>
          <a:p>
            <a:pPr marL="0" lvl="0" indent="0" algn="l" rtl="0">
              <a:spcBef>
                <a:spcPts val="160"/>
              </a:spcBef>
              <a:spcAft>
                <a:spcPts val="0"/>
              </a:spcAft>
              <a:buNone/>
            </a:pPr>
            <a:r>
              <a:rPr lang="en" sz="3600">
                <a:solidFill>
                  <a:srgbClr val="695D46"/>
                </a:solidFill>
                <a:latin typeface="PT Sans Narrow"/>
                <a:ea typeface="PT Sans Narrow"/>
                <a:cs typeface="PT Sans Narrow"/>
                <a:sym typeface="PT Sans Narrow"/>
              </a:rPr>
              <a:t>Baltimore City Strategy: Green Career Exposure </a:t>
            </a:r>
            <a:endParaRPr sz="3600"/>
          </a:p>
        </p:txBody>
      </p:sp>
      <p:sp>
        <p:nvSpPr>
          <p:cNvPr id="92" name="Google Shape;92;p18"/>
          <p:cNvSpPr txBox="1">
            <a:spLocks noGrp="1"/>
          </p:cNvSpPr>
          <p:nvPr>
            <p:ph type="body" idx="1"/>
          </p:nvPr>
        </p:nvSpPr>
        <p:spPr>
          <a:xfrm>
            <a:off x="253200" y="2002875"/>
            <a:ext cx="8637600" cy="2049000"/>
          </a:xfrm>
          <a:prstGeom prst="rect">
            <a:avLst/>
          </a:prstGeom>
          <a:solidFill>
            <a:schemeClr val="dk1">
              <a:alpha val="60000"/>
            </a:schemeClr>
          </a:solidFill>
          <a:ln>
            <a:noFill/>
          </a:ln>
        </p:spPr>
        <p:txBody>
          <a:bodyPr spcFirstLastPara="1" wrap="square" lIns="91425" tIns="228600" rIns="91425" bIns="137150" anchor="t" anchorCtr="0">
            <a:noAutofit/>
          </a:bodyPr>
          <a:lstStyle/>
          <a:p>
            <a:pPr marL="0" lvl="0" indent="0" algn="l" rtl="0">
              <a:spcBef>
                <a:spcPts val="0"/>
              </a:spcBef>
              <a:spcAft>
                <a:spcPts val="0"/>
              </a:spcAft>
              <a:buClr>
                <a:schemeClr val="dk1"/>
              </a:buClr>
              <a:buSzPts val="1100"/>
              <a:buFont typeface="Arial"/>
              <a:buNone/>
            </a:pPr>
            <a:r>
              <a:rPr lang="en" sz="3000">
                <a:solidFill>
                  <a:schemeClr val="lt1"/>
                </a:solidFill>
                <a:latin typeface="PT Sans Narrow"/>
                <a:ea typeface="PT Sans Narrow"/>
                <a:cs typeface="PT Sans Narrow"/>
                <a:sym typeface="PT Sans Narrow"/>
              </a:rPr>
              <a:t>Support and develop youth employment programs that create a cleaner and greener Baltimore and a green career exploration that highlights the importance of a relationship with nature.</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265500" y="768300"/>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YouthWorks and Green Careers</a:t>
            </a:r>
            <a:endParaRPr/>
          </a:p>
        </p:txBody>
      </p:sp>
      <p:sp>
        <p:nvSpPr>
          <p:cNvPr id="98" name="Google Shape;98;p19"/>
          <p:cNvSpPr txBox="1">
            <a:spLocks noGrp="1"/>
          </p:cNvSpPr>
          <p:nvPr>
            <p:ph type="subTitle" idx="1"/>
          </p:nvPr>
        </p:nvSpPr>
        <p:spPr>
          <a:xfrm>
            <a:off x="265500" y="2571750"/>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2019 YouthWorks stats:</a:t>
            </a:r>
            <a:endParaRPr/>
          </a:p>
          <a:p>
            <a:pPr marL="0" lvl="0" indent="0" algn="ctr" rtl="0">
              <a:spcBef>
                <a:spcPts val="0"/>
              </a:spcBef>
              <a:spcAft>
                <a:spcPts val="0"/>
              </a:spcAft>
              <a:buNone/>
            </a:pPr>
            <a:endParaRPr/>
          </a:p>
          <a:p>
            <a:pPr marL="457200" lvl="0" indent="0" algn="l" rtl="0">
              <a:spcBef>
                <a:spcPts val="0"/>
              </a:spcBef>
              <a:spcAft>
                <a:spcPts val="0"/>
              </a:spcAft>
              <a:buNone/>
            </a:pPr>
            <a:r>
              <a:rPr lang="en"/>
              <a:t>8600+ jobs offered</a:t>
            </a:r>
            <a:endParaRPr/>
          </a:p>
          <a:p>
            <a:pPr marL="457200" lvl="0" indent="0" algn="l" rtl="0">
              <a:spcBef>
                <a:spcPts val="0"/>
              </a:spcBef>
              <a:spcAft>
                <a:spcPts val="0"/>
              </a:spcAft>
              <a:buNone/>
            </a:pPr>
            <a:r>
              <a:rPr lang="en"/>
              <a:t>600+ different worksites</a:t>
            </a:r>
            <a:endParaRPr sz="1800"/>
          </a:p>
          <a:p>
            <a:pPr marL="457200" lvl="0" indent="0" algn="l" rtl="0">
              <a:spcBef>
                <a:spcPts val="0"/>
              </a:spcBef>
              <a:spcAft>
                <a:spcPts val="0"/>
              </a:spcAft>
              <a:buNone/>
            </a:pPr>
            <a:endParaRPr sz="1800"/>
          </a:p>
        </p:txBody>
      </p:sp>
      <p:sp>
        <p:nvSpPr>
          <p:cNvPr id="99" name="Google Shape;99;p1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YouthWorks sites in the environmental/green sector:</a:t>
            </a:r>
            <a:endParaRPr/>
          </a:p>
          <a:p>
            <a:pPr marL="457200" lvl="0" indent="-342900" algn="l" rtl="0">
              <a:spcBef>
                <a:spcPts val="1600"/>
              </a:spcBef>
              <a:spcAft>
                <a:spcPts val="0"/>
              </a:spcAft>
              <a:buSzPts val="1800"/>
              <a:buChar char="-"/>
            </a:pPr>
            <a:r>
              <a:rPr lang="en"/>
              <a:t>41 worksites included environmental work</a:t>
            </a:r>
            <a:endParaRPr/>
          </a:p>
          <a:p>
            <a:pPr marL="457200" lvl="0" indent="-342900" algn="l" rtl="0">
              <a:spcBef>
                <a:spcPts val="0"/>
              </a:spcBef>
              <a:spcAft>
                <a:spcPts val="0"/>
              </a:spcAft>
              <a:buSzPts val="1800"/>
              <a:buChar char="-"/>
            </a:pPr>
            <a:r>
              <a:rPr lang="en"/>
              <a:t>35 sites worked on planting, gardening, or other outdoor environmental jobs</a:t>
            </a:r>
            <a:endParaRPr/>
          </a:p>
          <a:p>
            <a:pPr marL="457200" lvl="0" indent="-342900" algn="l" rtl="0">
              <a:spcBef>
                <a:spcPts val="0"/>
              </a:spcBef>
              <a:spcAft>
                <a:spcPts val="0"/>
              </a:spcAft>
              <a:buSzPts val="1800"/>
              <a:buChar char="-"/>
            </a:pPr>
            <a:r>
              <a:rPr lang="en"/>
              <a:t>6 sites focused on environmental education</a:t>
            </a:r>
            <a:endParaRPr/>
          </a:p>
          <a:p>
            <a:pPr marL="457200" lvl="0" indent="-342900" algn="l" rtl="0">
              <a:spcBef>
                <a:spcPts val="0"/>
              </a:spcBef>
              <a:spcAft>
                <a:spcPts val="0"/>
              </a:spcAft>
              <a:buSzPts val="1800"/>
              <a:buChar char="-"/>
            </a:pPr>
            <a:r>
              <a:rPr lang="en"/>
              <a:t>705 youth placed at “green” sites</a:t>
            </a:r>
            <a:endParaRPr/>
          </a:p>
        </p:txBody>
      </p:sp>
      <p:pic>
        <p:nvPicPr>
          <p:cNvPr id="100" name="Google Shape;100;p19"/>
          <p:cNvPicPr preferRelativeResize="0"/>
          <p:nvPr/>
        </p:nvPicPr>
        <p:blipFill>
          <a:blip r:embed="rId3">
            <a:alphaModFix/>
          </a:blip>
          <a:stretch>
            <a:fillRect/>
          </a:stretch>
        </p:blipFill>
        <p:spPr>
          <a:xfrm>
            <a:off x="180200" y="4261800"/>
            <a:ext cx="2201425" cy="736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Vision: </a:t>
            </a:r>
            <a:endParaRPr/>
          </a:p>
        </p:txBody>
      </p:sp>
      <p:sp>
        <p:nvSpPr>
          <p:cNvPr id="106" name="Google Shape;106;p20"/>
          <p:cNvSpPr txBox="1">
            <a:spLocks noGrp="1"/>
          </p:cNvSpPr>
          <p:nvPr>
            <p:ph type="body" idx="1"/>
          </p:nvPr>
        </p:nvSpPr>
        <p:spPr>
          <a:xfrm>
            <a:off x="311700" y="1266325"/>
            <a:ext cx="8520600" cy="35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1C1E21"/>
                </a:solidFill>
                <a:highlight>
                  <a:srgbClr val="FFFFFF"/>
                </a:highlight>
              </a:rPr>
              <a:t>The Greater Baltimore Children And Nature Collaborative encourages partnerships and provides information to foster caring connections with nature. Recognizing that nature connections are important for everyone (children and adults), members of this collaborative believe the health and well being of children and the natural world need special guidance and attention.</a:t>
            </a:r>
            <a:endParaRPr sz="1400">
              <a:solidFill>
                <a:srgbClr val="1C1E21"/>
              </a:solidFill>
              <a:highlight>
                <a:srgbClr val="FFFFFF"/>
              </a:highlight>
            </a:endParaRPr>
          </a:p>
          <a:p>
            <a:pPr marL="0" lvl="0" indent="0" algn="l" rtl="0">
              <a:spcBef>
                <a:spcPts val="1600"/>
              </a:spcBef>
              <a:spcAft>
                <a:spcPts val="0"/>
              </a:spcAft>
              <a:buNone/>
            </a:pPr>
            <a:r>
              <a:rPr lang="en" sz="1400">
                <a:solidFill>
                  <a:srgbClr val="1C1E21"/>
                </a:solidFill>
                <a:highlight>
                  <a:srgbClr val="FFFFFF"/>
                </a:highlight>
              </a:rPr>
              <a:t>Guiding principles to promote nature connections :</a:t>
            </a:r>
            <a:endParaRPr sz="1400">
              <a:solidFill>
                <a:srgbClr val="1C1E21"/>
              </a:solidFill>
              <a:highlight>
                <a:srgbClr val="FFFFFF"/>
              </a:highlight>
            </a:endParaRPr>
          </a:p>
          <a:p>
            <a:pPr marL="457200" lvl="0" indent="-317500" algn="l" rtl="0">
              <a:lnSpc>
                <a:spcPct val="115000"/>
              </a:lnSpc>
              <a:spcBef>
                <a:spcPts val="1600"/>
              </a:spcBef>
              <a:spcAft>
                <a:spcPts val="0"/>
              </a:spcAft>
              <a:buClr>
                <a:srgbClr val="1C1E21"/>
              </a:buClr>
              <a:buSzPts val="1400"/>
              <a:buChar char="●"/>
            </a:pPr>
            <a:r>
              <a:rPr lang="en" sz="1400" b="1">
                <a:solidFill>
                  <a:srgbClr val="1C1E21"/>
                </a:solidFill>
                <a:highlight>
                  <a:srgbClr val="FFFFFF"/>
                </a:highlight>
              </a:rPr>
              <a:t>Nature as Teacher and Nurturer </a:t>
            </a:r>
            <a:endParaRPr sz="1400">
              <a:solidFill>
                <a:srgbClr val="1C1E21"/>
              </a:solidFill>
              <a:highlight>
                <a:srgbClr val="FFFFFF"/>
              </a:highlight>
            </a:endParaRPr>
          </a:p>
          <a:p>
            <a:pPr marL="457200" lvl="0" indent="-317500" algn="l" rtl="0">
              <a:lnSpc>
                <a:spcPct val="115000"/>
              </a:lnSpc>
              <a:spcBef>
                <a:spcPts val="0"/>
              </a:spcBef>
              <a:spcAft>
                <a:spcPts val="0"/>
              </a:spcAft>
              <a:buClr>
                <a:srgbClr val="1C1E21"/>
              </a:buClr>
              <a:buSzPts val="1400"/>
              <a:buChar char="●"/>
            </a:pPr>
            <a:r>
              <a:rPr lang="en" sz="1400" b="1">
                <a:solidFill>
                  <a:srgbClr val="1C1E21"/>
                </a:solidFill>
                <a:highlight>
                  <a:srgbClr val="FFFFFF"/>
                </a:highlight>
              </a:rPr>
              <a:t>Connection</a:t>
            </a:r>
            <a:endParaRPr sz="1400">
              <a:solidFill>
                <a:srgbClr val="1C1E21"/>
              </a:solidFill>
              <a:highlight>
                <a:srgbClr val="FFFFFF"/>
              </a:highlight>
            </a:endParaRPr>
          </a:p>
          <a:p>
            <a:pPr marL="457200" lvl="0" indent="-317500" algn="l" rtl="0">
              <a:lnSpc>
                <a:spcPct val="115000"/>
              </a:lnSpc>
              <a:spcBef>
                <a:spcPts val="0"/>
              </a:spcBef>
              <a:spcAft>
                <a:spcPts val="0"/>
              </a:spcAft>
              <a:buClr>
                <a:srgbClr val="1C1E21"/>
              </a:buClr>
              <a:buSzPts val="1400"/>
              <a:buChar char="●"/>
            </a:pPr>
            <a:r>
              <a:rPr lang="en" sz="1400" b="1">
                <a:solidFill>
                  <a:srgbClr val="1C1E21"/>
                </a:solidFill>
                <a:highlight>
                  <a:srgbClr val="FFFFFF"/>
                </a:highlight>
              </a:rPr>
              <a:t>Community and Society</a:t>
            </a:r>
            <a:endParaRPr sz="1400">
              <a:solidFill>
                <a:srgbClr val="1C1E21"/>
              </a:solidFill>
              <a:highlight>
                <a:srgbClr val="FFFFFF"/>
              </a:highlight>
            </a:endParaRPr>
          </a:p>
          <a:p>
            <a:pPr marL="457200" lvl="0" indent="-317500" algn="l" rtl="0">
              <a:lnSpc>
                <a:spcPct val="115000"/>
              </a:lnSpc>
              <a:spcBef>
                <a:spcPts val="0"/>
              </a:spcBef>
              <a:spcAft>
                <a:spcPts val="0"/>
              </a:spcAft>
              <a:buClr>
                <a:srgbClr val="1C1E21"/>
              </a:buClr>
              <a:buSzPts val="1400"/>
              <a:buChar char="●"/>
            </a:pPr>
            <a:r>
              <a:rPr lang="en" sz="1400" b="1">
                <a:solidFill>
                  <a:srgbClr val="1C1E21"/>
                </a:solidFill>
                <a:highlight>
                  <a:srgbClr val="FFFFFF"/>
                </a:highlight>
              </a:rPr>
              <a:t>Role Models</a:t>
            </a:r>
            <a:endParaRPr sz="1400">
              <a:solidFill>
                <a:srgbClr val="1C1E21"/>
              </a:solidFill>
              <a:highlight>
                <a:srgbClr val="FFFFFF"/>
              </a:highlight>
            </a:endParaRPr>
          </a:p>
          <a:p>
            <a:pPr marL="457200" lvl="0" indent="-317500" algn="l" rtl="0">
              <a:lnSpc>
                <a:spcPct val="115000"/>
              </a:lnSpc>
              <a:spcBef>
                <a:spcPts val="0"/>
              </a:spcBef>
              <a:spcAft>
                <a:spcPts val="0"/>
              </a:spcAft>
              <a:buClr>
                <a:srgbClr val="1C1E21"/>
              </a:buClr>
              <a:buSzPts val="1400"/>
              <a:buChar char="●"/>
            </a:pPr>
            <a:r>
              <a:rPr lang="en" sz="1400" b="1">
                <a:solidFill>
                  <a:srgbClr val="1C1E21"/>
                </a:solidFill>
                <a:highlight>
                  <a:srgbClr val="FFFFFF"/>
                </a:highlight>
              </a:rPr>
              <a:t>Respect</a:t>
            </a:r>
            <a:endParaRPr sz="1400">
              <a:solidFill>
                <a:srgbClr val="1C1E21"/>
              </a:solidFill>
              <a:highlight>
                <a:srgbClr val="FFFFFF"/>
              </a:highlight>
            </a:endParaRPr>
          </a:p>
          <a:p>
            <a:pPr marL="457200" lvl="0" indent="-317500" algn="l" rtl="0">
              <a:lnSpc>
                <a:spcPct val="115000"/>
              </a:lnSpc>
              <a:spcBef>
                <a:spcPts val="0"/>
              </a:spcBef>
              <a:spcAft>
                <a:spcPts val="0"/>
              </a:spcAft>
              <a:buClr>
                <a:srgbClr val="1C1E21"/>
              </a:buClr>
              <a:buSzPts val="1400"/>
              <a:buChar char="●"/>
            </a:pPr>
            <a:r>
              <a:rPr lang="en" sz="1400" b="1">
                <a:solidFill>
                  <a:srgbClr val="1C1E21"/>
                </a:solidFill>
                <a:highlight>
                  <a:srgbClr val="FFFFFF"/>
                </a:highlight>
              </a:rPr>
              <a:t>Access</a:t>
            </a:r>
            <a:endParaRPr sz="1400"/>
          </a:p>
        </p:txBody>
      </p:sp>
      <p:pic>
        <p:nvPicPr>
          <p:cNvPr id="107" name="Google Shape;107;p20"/>
          <p:cNvPicPr preferRelativeResize="0"/>
          <p:nvPr/>
        </p:nvPicPr>
        <p:blipFill>
          <a:blip r:embed="rId3">
            <a:alphaModFix/>
          </a:blip>
          <a:stretch>
            <a:fillRect/>
          </a:stretch>
        </p:blipFill>
        <p:spPr>
          <a:xfrm>
            <a:off x="6123300" y="2885750"/>
            <a:ext cx="2552700" cy="152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265500" y="895950"/>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Logistics</a:t>
            </a:r>
            <a:endParaRPr/>
          </a:p>
        </p:txBody>
      </p:sp>
      <p:sp>
        <p:nvSpPr>
          <p:cNvPr id="113" name="Google Shape;113;p21"/>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Timeline, Procedures, and Deal-Breakers</a:t>
            </a:r>
            <a:endParaRPr/>
          </a:p>
          <a:p>
            <a:pPr marL="0" lvl="0" indent="0" algn="ctr" rtl="0">
              <a:spcBef>
                <a:spcPts val="0"/>
              </a:spcBef>
              <a:spcAft>
                <a:spcPts val="0"/>
              </a:spcAft>
              <a:buNone/>
            </a:pPr>
            <a:endParaRPr/>
          </a:p>
        </p:txBody>
      </p:sp>
      <p:sp>
        <p:nvSpPr>
          <p:cNvPr id="114" name="Google Shape;114;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2020 Timeline:</a:t>
            </a:r>
            <a:endParaRPr b="1"/>
          </a:p>
          <a:p>
            <a:pPr marL="0" lvl="0" indent="0" algn="l" rtl="0">
              <a:spcBef>
                <a:spcPts val="1600"/>
              </a:spcBef>
              <a:spcAft>
                <a:spcPts val="0"/>
              </a:spcAft>
              <a:buNone/>
            </a:pPr>
            <a:r>
              <a:rPr lang="en">
                <a:solidFill>
                  <a:schemeClr val="accent6"/>
                </a:solidFill>
                <a:latin typeface="Calibri"/>
                <a:ea typeface="Calibri"/>
                <a:cs typeface="Calibri"/>
                <a:sym typeface="Calibri"/>
              </a:rPr>
              <a:t>January 2 - March 31: </a:t>
            </a:r>
            <a:r>
              <a:rPr lang="en">
                <a:latin typeface="Calibri"/>
                <a:ea typeface="Calibri"/>
                <a:cs typeface="Calibri"/>
                <a:sym typeface="Calibri"/>
              </a:rPr>
              <a:t>Worksite applications are accepted</a:t>
            </a:r>
            <a:endParaRPr>
              <a:latin typeface="Calibri"/>
              <a:ea typeface="Calibri"/>
              <a:cs typeface="Calibri"/>
              <a:sym typeface="Calibri"/>
            </a:endParaRPr>
          </a:p>
          <a:p>
            <a:pPr marL="0" lvl="0" indent="0" algn="l" rtl="0">
              <a:spcBef>
                <a:spcPts val="1600"/>
              </a:spcBef>
              <a:spcAft>
                <a:spcPts val="0"/>
              </a:spcAft>
              <a:buNone/>
            </a:pPr>
            <a:r>
              <a:rPr lang="en">
                <a:solidFill>
                  <a:schemeClr val="accent6"/>
                </a:solidFill>
                <a:latin typeface="Calibri"/>
                <a:ea typeface="Calibri"/>
                <a:cs typeface="Calibri"/>
                <a:sym typeface="Calibri"/>
              </a:rPr>
              <a:t>January 2 - March 1: </a:t>
            </a:r>
            <a:r>
              <a:rPr lang="en">
                <a:latin typeface="Calibri"/>
                <a:ea typeface="Calibri"/>
                <a:cs typeface="Calibri"/>
                <a:sym typeface="Calibri"/>
              </a:rPr>
              <a:t>Baltimore City youth ages 14-21 can submit an online application</a:t>
            </a:r>
            <a:endParaRPr>
              <a:latin typeface="Calibri"/>
              <a:ea typeface="Calibri"/>
              <a:cs typeface="Calibri"/>
              <a:sym typeface="Calibri"/>
            </a:endParaRPr>
          </a:p>
          <a:p>
            <a:pPr marL="0" lvl="0" indent="0" algn="l" rtl="0">
              <a:spcBef>
                <a:spcPts val="1600"/>
              </a:spcBef>
              <a:spcAft>
                <a:spcPts val="0"/>
              </a:spcAft>
              <a:buNone/>
            </a:pPr>
            <a:r>
              <a:rPr lang="en">
                <a:solidFill>
                  <a:schemeClr val="accent6"/>
                </a:solidFill>
                <a:latin typeface="Calibri"/>
                <a:ea typeface="Calibri"/>
                <a:cs typeface="Calibri"/>
                <a:sym typeface="Calibri"/>
              </a:rPr>
              <a:t>January 28 - March 28: </a:t>
            </a:r>
            <a:r>
              <a:rPr lang="en">
                <a:latin typeface="Calibri"/>
                <a:ea typeface="Calibri"/>
                <a:cs typeface="Calibri"/>
                <a:sym typeface="Calibri"/>
              </a:rPr>
              <a:t>YouthWorks schedules Face to Face verification interview with youth  </a:t>
            </a: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132400"/>
            <a:ext cx="37083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Sam Little - Parks and People</a:t>
            </a:r>
            <a:endParaRPr/>
          </a:p>
        </p:txBody>
      </p:sp>
      <p:sp>
        <p:nvSpPr>
          <p:cNvPr id="120" name="Google Shape;120;p22"/>
          <p:cNvSpPr txBox="1">
            <a:spLocks noGrp="1"/>
          </p:cNvSpPr>
          <p:nvPr>
            <p:ph type="body" idx="1"/>
          </p:nvPr>
        </p:nvSpPr>
        <p:spPr>
          <a:xfrm>
            <a:off x="311700" y="1389600"/>
            <a:ext cx="5486100" cy="343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a:t>Why YouthWorks?</a:t>
            </a:r>
            <a:endParaRPr sz="1800"/>
          </a:p>
          <a:p>
            <a:pPr marL="457200" lvl="0" indent="-342900" algn="l" rtl="0">
              <a:spcBef>
                <a:spcPts val="0"/>
              </a:spcBef>
              <a:spcAft>
                <a:spcPts val="0"/>
              </a:spcAft>
              <a:buSzPts val="1800"/>
              <a:buAutoNum type="arabicPeriod"/>
            </a:pPr>
            <a:r>
              <a:rPr lang="en" sz="1800"/>
              <a:t>Past participation in YouthWorks </a:t>
            </a:r>
            <a:endParaRPr sz="1800"/>
          </a:p>
          <a:p>
            <a:pPr marL="457200" lvl="0" indent="-342900" algn="l" rtl="0">
              <a:spcBef>
                <a:spcPts val="0"/>
              </a:spcBef>
              <a:spcAft>
                <a:spcPts val="0"/>
              </a:spcAft>
              <a:buSzPts val="1800"/>
              <a:buAutoNum type="arabicPeriod"/>
            </a:pPr>
            <a:r>
              <a:rPr lang="en" sz="1800"/>
              <a:t>Youth impact stats</a:t>
            </a:r>
            <a:endParaRPr sz="1800"/>
          </a:p>
          <a:p>
            <a:pPr marL="457200" lvl="0" indent="-342900" algn="l" rtl="0">
              <a:spcBef>
                <a:spcPts val="0"/>
              </a:spcBef>
              <a:spcAft>
                <a:spcPts val="0"/>
              </a:spcAft>
              <a:buSzPts val="1800"/>
              <a:buAutoNum type="arabicPeriod"/>
            </a:pPr>
            <a:r>
              <a:rPr lang="en" sz="1800"/>
              <a:t>Key youth tasks and responsibilities </a:t>
            </a:r>
            <a:endParaRPr sz="1800"/>
          </a:p>
          <a:p>
            <a:pPr marL="457200" lvl="0" indent="-342900" algn="l" rtl="0">
              <a:spcBef>
                <a:spcPts val="0"/>
              </a:spcBef>
              <a:spcAft>
                <a:spcPts val="0"/>
              </a:spcAft>
              <a:buSzPts val="1800"/>
              <a:buAutoNum type="arabicPeriod"/>
            </a:pPr>
            <a:r>
              <a:rPr lang="en" sz="1800"/>
              <a:t>Best practices</a:t>
            </a:r>
            <a:endParaRPr sz="1800"/>
          </a:p>
        </p:txBody>
      </p:sp>
      <p:pic>
        <p:nvPicPr>
          <p:cNvPr id="121" name="Google Shape;121;p22"/>
          <p:cNvPicPr preferRelativeResize="0"/>
          <p:nvPr/>
        </p:nvPicPr>
        <p:blipFill>
          <a:blip r:embed="rId3">
            <a:alphaModFix/>
          </a:blip>
          <a:stretch>
            <a:fillRect/>
          </a:stretch>
        </p:blipFill>
        <p:spPr>
          <a:xfrm>
            <a:off x="6771100" y="3708250"/>
            <a:ext cx="2290350" cy="1244750"/>
          </a:xfrm>
          <a:prstGeom prst="rect">
            <a:avLst/>
          </a:prstGeom>
          <a:noFill/>
          <a:ln>
            <a:noFill/>
          </a:ln>
        </p:spPr>
      </p:pic>
      <p:sp>
        <p:nvSpPr>
          <p:cNvPr id="123" name="Google Shape;123;p22"/>
          <p:cNvSpPr txBox="1"/>
          <p:nvPr/>
        </p:nvSpPr>
        <p:spPr>
          <a:xfrm>
            <a:off x="508800" y="3872825"/>
            <a:ext cx="7022400" cy="45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u="sng" dirty="0">
                <a:solidFill>
                  <a:schemeClr val="hlink"/>
                </a:solidFill>
                <a:hlinkClick r:id="rId4"/>
              </a:rPr>
              <a:t>Video link</a:t>
            </a:r>
            <a:endParaRPr sz="2000" dirty="0"/>
          </a:p>
          <a:p>
            <a:pPr marL="0" lvl="0" indent="0" algn="l" rtl="0">
              <a:spcBef>
                <a:spcPts val="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555600"/>
            <a:ext cx="38826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Gwen Kokes - Civic Works</a:t>
            </a:r>
            <a:endParaRPr/>
          </a:p>
        </p:txBody>
      </p:sp>
      <p:sp>
        <p:nvSpPr>
          <p:cNvPr id="129" name="Google Shape;129;p23"/>
          <p:cNvSpPr txBox="1">
            <a:spLocks noGrp="1"/>
          </p:cNvSpPr>
          <p:nvPr>
            <p:ph type="body" idx="1"/>
          </p:nvPr>
        </p:nvSpPr>
        <p:spPr>
          <a:xfrm>
            <a:off x="311700" y="1389600"/>
            <a:ext cx="5486100" cy="343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a:t>Why YouthWorks?</a:t>
            </a:r>
            <a:endParaRPr sz="1800"/>
          </a:p>
          <a:p>
            <a:pPr marL="457200" lvl="0" indent="-342900" algn="l" rtl="0">
              <a:spcBef>
                <a:spcPts val="0"/>
              </a:spcBef>
              <a:spcAft>
                <a:spcPts val="0"/>
              </a:spcAft>
              <a:buSzPts val="1800"/>
              <a:buAutoNum type="arabicPeriod"/>
            </a:pPr>
            <a:r>
              <a:rPr lang="en" sz="1800"/>
              <a:t>Past participation in YouthWorks </a:t>
            </a:r>
            <a:endParaRPr sz="1800"/>
          </a:p>
          <a:p>
            <a:pPr marL="457200" lvl="0" indent="-342900" algn="l" rtl="0">
              <a:spcBef>
                <a:spcPts val="0"/>
              </a:spcBef>
              <a:spcAft>
                <a:spcPts val="0"/>
              </a:spcAft>
              <a:buSzPts val="1800"/>
              <a:buAutoNum type="arabicPeriod"/>
            </a:pPr>
            <a:r>
              <a:rPr lang="en" sz="1800"/>
              <a:t>Youth impact stats</a:t>
            </a:r>
            <a:endParaRPr sz="1800"/>
          </a:p>
          <a:p>
            <a:pPr marL="457200" lvl="0" indent="-342900" algn="l" rtl="0">
              <a:spcBef>
                <a:spcPts val="0"/>
              </a:spcBef>
              <a:spcAft>
                <a:spcPts val="0"/>
              </a:spcAft>
              <a:buSzPts val="1800"/>
              <a:buAutoNum type="arabicPeriod"/>
            </a:pPr>
            <a:r>
              <a:rPr lang="en" sz="1800"/>
              <a:t>Key youth tasks and responsibilities </a:t>
            </a:r>
            <a:endParaRPr sz="1800"/>
          </a:p>
          <a:p>
            <a:pPr marL="457200" lvl="0" indent="-342900" algn="l" rtl="0">
              <a:spcBef>
                <a:spcPts val="0"/>
              </a:spcBef>
              <a:spcAft>
                <a:spcPts val="0"/>
              </a:spcAft>
              <a:buSzPts val="1800"/>
              <a:buAutoNum type="arabicPeriod"/>
            </a:pPr>
            <a:r>
              <a:rPr lang="en" sz="1800"/>
              <a:t>Best practices</a:t>
            </a:r>
            <a:endParaRPr/>
          </a:p>
        </p:txBody>
      </p:sp>
      <p:pic>
        <p:nvPicPr>
          <p:cNvPr id="130" name="Google Shape;130;p23"/>
          <p:cNvPicPr preferRelativeResize="0"/>
          <p:nvPr/>
        </p:nvPicPr>
        <p:blipFill>
          <a:blip r:embed="rId3">
            <a:alphaModFix/>
          </a:blip>
          <a:stretch>
            <a:fillRect/>
          </a:stretch>
        </p:blipFill>
        <p:spPr>
          <a:xfrm>
            <a:off x="7187400" y="3237375"/>
            <a:ext cx="1804200" cy="1804200"/>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CCN cover slide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505</Words>
  <Application>Microsoft Office PowerPoint</Application>
  <PresentationFormat>On-screen Show (16:9)</PresentationFormat>
  <Paragraphs>88</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PT Sans Narrow</vt:lpstr>
      <vt:lpstr>Arial</vt:lpstr>
      <vt:lpstr>Calibri</vt:lpstr>
      <vt:lpstr>Open Sans</vt:lpstr>
      <vt:lpstr>Tropic</vt:lpstr>
      <vt:lpstr>CCCN cover slide Master</vt:lpstr>
      <vt:lpstr>Becoming a ‘Green’ Youthworks Site </vt:lpstr>
      <vt:lpstr>Agenda</vt:lpstr>
      <vt:lpstr>PowerPoint Presentation</vt:lpstr>
      <vt:lpstr>PowerPoint Presentation</vt:lpstr>
      <vt:lpstr>YouthWorks and Green Careers</vt:lpstr>
      <vt:lpstr>The Vision: </vt:lpstr>
      <vt:lpstr>Logistics</vt:lpstr>
      <vt:lpstr>Sam Little - Parks and People</vt:lpstr>
      <vt:lpstr>Gwen Kokes - Civic Works</vt:lpstr>
      <vt:lpstr>Mary Hardcastle - Carrie Murray Nature Center</vt:lpstr>
      <vt:lpstr>Nicole McDaniels - Baltimore City Recreation &amp; Parks</vt:lpstr>
      <vt:lpstr>‘Must Haves’</vt:lpstr>
      <vt:lpstr>Overarching Lessons Learned </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‘Green’ Youthworks Site </dc:title>
  <cp:lastModifiedBy>Richter, Anika</cp:lastModifiedBy>
  <cp:revision>2</cp:revision>
  <dcterms:modified xsi:type="dcterms:W3CDTF">2019-12-24T18:39:34Z</dcterms:modified>
</cp:coreProperties>
</file>